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1"/>
  </p:notesMasterIdLst>
  <p:sldIdLst>
    <p:sldId id="257" r:id="rId2"/>
    <p:sldId id="4149" r:id="rId3"/>
    <p:sldId id="267" r:id="rId4"/>
    <p:sldId id="4150" r:id="rId5"/>
    <p:sldId id="4151" r:id="rId6"/>
    <p:sldId id="4152" r:id="rId7"/>
    <p:sldId id="4153" r:id="rId8"/>
    <p:sldId id="4154" r:id="rId9"/>
    <p:sldId id="4155" r:id="rId10"/>
    <p:sldId id="4156" r:id="rId11"/>
    <p:sldId id="4157" r:id="rId12"/>
    <p:sldId id="4158" r:id="rId13"/>
    <p:sldId id="4159" r:id="rId14"/>
    <p:sldId id="4160" r:id="rId15"/>
    <p:sldId id="4161" r:id="rId16"/>
    <p:sldId id="4162" r:id="rId17"/>
    <p:sldId id="4163" r:id="rId18"/>
    <p:sldId id="4164" r:id="rId19"/>
    <p:sldId id="4165" r:id="rId20"/>
    <p:sldId id="4166" r:id="rId21"/>
    <p:sldId id="4167" r:id="rId22"/>
    <p:sldId id="4168" r:id="rId23"/>
    <p:sldId id="4169" r:id="rId24"/>
    <p:sldId id="4170" r:id="rId25"/>
    <p:sldId id="4171" r:id="rId26"/>
    <p:sldId id="4172" r:id="rId27"/>
    <p:sldId id="4173" r:id="rId28"/>
    <p:sldId id="4177" r:id="rId29"/>
    <p:sldId id="4176" r:id="rId30"/>
  </p:sldIdLst>
  <p:sldSz cx="12192000" cy="6858000"/>
  <p:notesSz cx="6858000" cy="9144000"/>
  <p:embeddedFontLst>
    <p:embeddedFont>
      <p:font typeface="Arial Rounded MT Light" panose="020B0604020202020204"/>
      <p:regular r:id="rId32"/>
    </p:embeddedFont>
    <p:embeddedFont>
      <p:font typeface="Candara" panose="020E0502030303020204" pitchFamily="34" charset="0"/>
      <p:regular r:id="rId33"/>
      <p:bold r:id="rId34"/>
      <p:italic r:id="rId35"/>
      <p:boldItalic r:id="rId36"/>
    </p:embeddedFont>
    <p:embeddedFont>
      <p:font typeface="Lato Light" panose="020F0502020204030203" pitchFamily="34" charset="0"/>
      <p:regular r:id="rId37"/>
      <p:italic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41"/>
  </p:normalViewPr>
  <p:slideViewPr>
    <p:cSldViewPr snapToGrid="0">
      <p:cViewPr varScale="1">
        <p:scale>
          <a:sx n="90" d="100"/>
          <a:sy n="90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kulia Kennedy Ayason" userId="94f5afba-c9c2-43f7-ac66-ae1d556ceba4" providerId="ADAL" clId="{9440F27E-ECF3-4E4B-B4D9-F960AEACD5CF}"/>
    <pc:docChg chg="modSld">
      <pc:chgData name="Mukulia Kennedy Ayason" userId="94f5afba-c9c2-43f7-ac66-ae1d556ceba4" providerId="ADAL" clId="{9440F27E-ECF3-4E4B-B4D9-F960AEACD5CF}" dt="2025-04-15T06:38:10.248" v="2" actId="14100"/>
      <pc:docMkLst>
        <pc:docMk/>
      </pc:docMkLst>
      <pc:sldChg chg="modSp mod">
        <pc:chgData name="Mukulia Kennedy Ayason" userId="94f5afba-c9c2-43f7-ac66-ae1d556ceba4" providerId="ADAL" clId="{9440F27E-ECF3-4E4B-B4D9-F960AEACD5CF}" dt="2025-04-15T06:38:10.248" v="2" actId="14100"/>
        <pc:sldMkLst>
          <pc:docMk/>
          <pc:sldMk cId="2628148401" sldId="4177"/>
        </pc:sldMkLst>
        <pc:picChg chg="mod">
          <ac:chgData name="Mukulia Kennedy Ayason" userId="94f5afba-c9c2-43f7-ac66-ae1d556ceba4" providerId="ADAL" clId="{9440F27E-ECF3-4E4B-B4D9-F960AEACD5CF}" dt="2025-04-15T06:38:10.248" v="2" actId="14100"/>
          <ac:picMkLst>
            <pc:docMk/>
            <pc:sldMk cId="2628148401" sldId="4177"/>
            <ac:picMk id="7" creationId="{320B6359-1BA0-D58D-16F9-50FECC0619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DE9B-4130-3048-B8E8-8F3FF82F7AAA}" type="datetimeFigureOut"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56DD0-3E99-3945-A412-2D5A4FC413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4351-2FDF-F63F-7268-DF0F9265E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CFA61-5AF6-FBF9-37D3-4E5E94708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7E948-54F9-CA2F-A2D3-82773933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36DFB-744B-EBF6-4E0B-F629978B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CDD09-B5F8-94E6-8E92-010EA18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23FB-2211-EE6B-CA47-FAA35A65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3461F-AD73-AE5E-50C4-03B99952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28023-333A-9E19-A0DE-839AC9D9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23C6-D45E-BD76-D073-25472BD9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A796A-0A6F-00D5-0AF0-053FE71D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6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A121B8-0B61-4769-A7D0-828B4ABAE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D72F8-2B65-DC5A-D53F-BBE864650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43B41-A4F9-A718-7BB6-A8491CDD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5411A-BFD1-6FE9-1C0A-4AEB7A9B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6BA75-8901-9D66-BE24-4367DFA6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3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186E-0056-7C74-AA1D-878EF46E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2E27-46C9-41FC-16F2-E3D9AD1F5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29B23-54D3-4F51-7041-91F29731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C70AE-DA52-7206-D5EB-818B1D1D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293CC-5F4B-E64B-081F-33143F9A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C4E7-EF36-6758-AEAF-AB835E046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93A6E-B7AA-F6DF-634A-F64FBE5CB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A5D9-55F9-3521-9DCC-63779B83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7A7E0-3106-4502-6029-D5105CEE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57C3-B2AA-F2A3-F288-E29203D5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2102-27D9-4900-DCC5-18849F64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A67C0-2587-316E-195A-043EF25B3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D5811-7CF9-531C-5163-CBA773D80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D316D-8E6E-F073-BF3D-8883091A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B76ED-BF31-E9CD-8941-47ED2028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99F56-47B8-C09E-F9A6-AD32F540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7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8A19-302F-03EB-6226-5A3EF450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6410E-4BBC-49F6-587E-3577A308E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57ADD-1A03-D86D-ED10-F818ADA21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74EC5-ED77-FD3F-73CC-2B306D7EC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0F3ED-720B-12DD-57D6-0BFA12470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6FD79-0648-5054-3308-D57B2D60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DC010-97BE-EFB0-8A06-5B8F74CC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7EDA5-4688-1A52-EBE1-26A6939D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5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BDA0-E18A-13C9-47F1-BABA4554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18746-C22D-F096-0879-B035B661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AB24D-A3DA-0378-9025-F0294DE4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DAF30-64C2-CF6A-8ED7-D7C1F78D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0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57E6E-B97F-D3A5-D0EA-8450F774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68D34-C7EC-D162-D266-A5DD66C6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1A8C4-B3CE-C4B6-486F-D61F0F4F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9B95-E6FE-87DC-7453-84EDB49E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87D8E-0920-277D-3DDB-29F541B2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2C2A1-E9F9-BBD2-69CE-BF57E64BD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5134B-9EF2-09FE-AB83-9B43733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C5C3F-5764-8F92-1F15-D6DE6EC6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788CE-E201-CF1F-261F-137E0F46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D5C1-5E57-F073-27CB-0282ABB2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4BAD3-BA51-698A-CB2B-900727FE0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C54F4-6FB3-FA8C-919D-524FADA04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99C23-C24E-9FF1-509F-1CD9D4DB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F1207-1417-5BA7-00A6-A94B6A3B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03FC5-6565-383D-E5F0-16890651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6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4DB5-592D-18F6-ED96-486663FE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9D1A9-68BB-F1F1-95CE-DBD2CE8E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026B4-CD3C-6B00-687B-14996CD7A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7FFE7-E833-E04E-B589-C7D330404488}" type="datetimeFigureOut"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685B5-18F6-68DB-DFBC-B4B62FDF1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2D5B2-0C02-CB94-67BC-6FEC8A7A2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4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5.sv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 with a pattern&#10;&#10;Description automatically generated">
            <a:extLst>
              <a:ext uri="{FF2B5EF4-FFF2-40B4-BE49-F238E27FC236}">
                <a16:creationId xmlns:a16="http://schemas.microsoft.com/office/drawing/2014/main" id="{6C0CB212-9289-0477-3A03-3DC6A6F8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C1834-DE4E-4268-84E6-4FC4543CC7C2}"/>
              </a:ext>
            </a:extLst>
          </p:cNvPr>
          <p:cNvSpPr txBox="1"/>
          <p:nvPr/>
        </p:nvSpPr>
        <p:spPr>
          <a:xfrm>
            <a:off x="5120062" y="1422862"/>
            <a:ext cx="6158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Rounded MT Light" panose="02000403040000020004" pitchFamily="2" charset="0"/>
              </a:rPr>
              <a:t>CAADP STRATEGY AND ACTION PLAN: 2026-2035</a:t>
            </a:r>
          </a:p>
          <a:p>
            <a:endParaRPr lang="en-US" sz="2800" b="1" dirty="0">
              <a:solidFill>
                <a:schemeClr val="bg1"/>
              </a:solidFill>
              <a:latin typeface="Arial Rounded MT Light" panose="02000403040000020004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Presentation to PAFO WEBINAR </a:t>
            </a:r>
          </a:p>
          <a:p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African Union Commission</a:t>
            </a:r>
          </a:p>
          <a:p>
            <a:endParaRPr lang="en-US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April 15, 2025</a:t>
            </a:r>
            <a:endParaRPr lang="en-US" sz="2800" b="1" dirty="0">
              <a:solidFill>
                <a:schemeClr val="bg1"/>
              </a:solidFill>
              <a:latin typeface="Arial Rounded MT Light" panose="02000403040000020004" pitchFamily="2" charset="0"/>
            </a:endParaRPr>
          </a:p>
        </p:txBody>
      </p:sp>
      <p:pic>
        <p:nvPicPr>
          <p:cNvPr id="8" name="Picture 7" descr="A black background with white text and a map&#10;&#10;Description automatically generated">
            <a:extLst>
              <a:ext uri="{FF2B5EF4-FFF2-40B4-BE49-F238E27FC236}">
                <a16:creationId xmlns:a16="http://schemas.microsoft.com/office/drawing/2014/main" id="{8FF7DD94-2D0A-CA43-3187-F14941BEB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5" y="1301384"/>
            <a:ext cx="2438400" cy="2997200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FCE6CCBA-3349-9EE0-169D-D02C2EC76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8" y="247741"/>
            <a:ext cx="1334262" cy="4447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E0D758-00F7-A5C3-9EBE-BE4B105FE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6266546"/>
            <a:ext cx="11678698" cy="5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14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CAADP: Looking Forward – Drivers of Africa’s Agrifood Systems Over the Next Ten Years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36EED747-54F3-1E3B-4C6D-D74B8CA14BC6}"/>
              </a:ext>
            </a:extLst>
          </p:cNvPr>
          <p:cNvGrpSpPr/>
          <p:nvPr/>
        </p:nvGrpSpPr>
        <p:grpSpPr>
          <a:xfrm>
            <a:off x="2971111" y="1470786"/>
            <a:ext cx="9379515" cy="4970089"/>
            <a:chOff x="-583799" y="1218012"/>
            <a:chExt cx="12613417" cy="581015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4430A05-A4F9-1489-C161-01F90BA7F642}"/>
                </a:ext>
              </a:extLst>
            </p:cNvPr>
            <p:cNvGrpSpPr/>
            <p:nvPr/>
          </p:nvGrpSpPr>
          <p:grpSpPr>
            <a:xfrm>
              <a:off x="-224219" y="1218012"/>
              <a:ext cx="12253837" cy="5810153"/>
              <a:chOff x="-668024" y="905852"/>
              <a:chExt cx="12980642" cy="632579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30A0F3-2AC7-14D6-C4B6-D470976EC960}"/>
                  </a:ext>
                </a:extLst>
              </p:cNvPr>
              <p:cNvSpPr txBox="1"/>
              <p:nvPr/>
            </p:nvSpPr>
            <p:spPr>
              <a:xfrm>
                <a:off x="8722782" y="905852"/>
                <a:ext cx="3589836" cy="148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spcAft>
                    <a:spcPts val="1200"/>
                  </a:spcAft>
                  <a:defRPr sz="1400" b="1">
                    <a:latin typeface="Candara" panose="020E0502030303020204" pitchFamily="34" charset="0"/>
                  </a:defRPr>
                </a:lvl1pPr>
              </a:lstStyle>
              <a:p>
                <a:r>
                  <a:rPr lang="en-US" dirty="0"/>
                  <a:t>Climate change, environmental sustainability, and social stability, which affect efforts to increase agricultural productivity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678401E-A3EB-199E-FCFB-7507964AFBB5}"/>
                  </a:ext>
                </a:extLst>
              </p:cNvPr>
              <p:cNvSpPr txBox="1"/>
              <p:nvPr/>
            </p:nvSpPr>
            <p:spPr>
              <a:xfrm>
                <a:off x="2063828" y="5468867"/>
                <a:ext cx="3859994" cy="1214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Aft>
                    <a:spcPts val="1200"/>
                  </a:spcAft>
                  <a:defRPr sz="1400" b="1">
                    <a:latin typeface="Candara" panose="020E0502030303020204" pitchFamily="34" charset="0"/>
                  </a:defRPr>
                </a:lvl1pPr>
              </a:lstStyle>
              <a:p>
                <a:r>
                  <a:rPr lang="en-US" dirty="0"/>
                  <a:t>Economic growth and rising incomes, increasing the demand for diverse, high-quality food products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C37F716-D08C-CC19-48AD-C26FC875CB2A}"/>
                  </a:ext>
                </a:extLst>
              </p:cNvPr>
              <p:cNvSpPr txBox="1"/>
              <p:nvPr/>
            </p:nvSpPr>
            <p:spPr>
              <a:xfrm>
                <a:off x="3890690" y="937493"/>
                <a:ext cx="4579214" cy="1214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Explosive population growth, leading to a significant increase in food demand that can be met only through productivity and efficiency gains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D1B6DE-A9C9-5BB2-05E4-040113EE4AD1}"/>
                  </a:ext>
                </a:extLst>
              </p:cNvPr>
              <p:cNvSpPr txBox="1"/>
              <p:nvPr/>
            </p:nvSpPr>
            <p:spPr>
              <a:xfrm>
                <a:off x="7337308" y="5468867"/>
                <a:ext cx="3492240" cy="65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Aft>
                    <a:spcPts val="1200"/>
                  </a:spcAft>
                  <a:defRPr sz="1400" b="1">
                    <a:latin typeface="Candara" panose="020E0502030303020204" pitchFamily="34" charset="0"/>
                  </a:defRPr>
                </a:lvl1pPr>
              </a:lstStyle>
              <a:p>
                <a:r>
                  <a:rPr lang="en-US" dirty="0"/>
                  <a:t>Technological innovations, such as digital agriculture and biotechnology, with the potential to enhance productivity, sustainability, and inclusivity</a:t>
                </a: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23D6D3C-C578-2DDE-B219-94D8DA6D8DF8}"/>
                  </a:ext>
                </a:extLst>
              </p:cNvPr>
              <p:cNvGrpSpPr/>
              <p:nvPr/>
            </p:nvGrpSpPr>
            <p:grpSpPr>
              <a:xfrm>
                <a:off x="210089" y="1439490"/>
                <a:ext cx="3680599" cy="596027"/>
                <a:chOff x="6313198" y="4445722"/>
                <a:chExt cx="2213013" cy="596027"/>
              </a:xfrm>
              <a:noFill/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9BD10344-821C-8A58-D291-E9CDB83BCE83}"/>
                    </a:ext>
                  </a:extLst>
                </p:cNvPr>
                <p:cNvSpPr txBox="1"/>
                <p:nvPr/>
              </p:nvSpPr>
              <p:spPr>
                <a:xfrm>
                  <a:off x="6313198" y="4445722"/>
                  <a:ext cx="1931600" cy="28482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endParaRPr lang="en-US" sz="1100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3A7A5196-163F-654C-1B95-36967CB5B86A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28482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endPara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E7AE8B1-D58F-069C-AE9B-584DB3FA1EA3}"/>
                  </a:ext>
                </a:extLst>
              </p:cNvPr>
              <p:cNvGrpSpPr/>
              <p:nvPr/>
            </p:nvGrpSpPr>
            <p:grpSpPr>
              <a:xfrm>
                <a:off x="-668024" y="2109252"/>
                <a:ext cx="11935586" cy="3558887"/>
                <a:chOff x="-731072" y="2267186"/>
                <a:chExt cx="11935586" cy="3558887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6BA2C23F-B2C5-2BFA-6CE6-717C9361E3C5}"/>
                    </a:ext>
                  </a:extLst>
                </p:cNvPr>
                <p:cNvGrpSpPr/>
                <p:nvPr/>
              </p:nvGrpSpPr>
              <p:grpSpPr>
                <a:xfrm flipV="1">
                  <a:off x="7149832" y="2320891"/>
                  <a:ext cx="4054682" cy="2166619"/>
                  <a:chOff x="6889350" y="1812605"/>
                  <a:chExt cx="4054682" cy="2166619"/>
                </a:xfrm>
              </p:grpSpPr>
              <p:sp>
                <p:nvSpPr>
                  <p:cNvPr id="88" name="Arrow: Up 87">
                    <a:extLst>
                      <a:ext uri="{FF2B5EF4-FFF2-40B4-BE49-F238E27FC236}">
                        <a16:creationId xmlns:a16="http://schemas.microsoft.com/office/drawing/2014/main" id="{2AF32202-8626-012A-8BB0-FCD02BB72306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9444309" y="1812605"/>
                    <a:ext cx="1499723" cy="2166619"/>
                  </a:xfrm>
                  <a:prstGeom prst="upArrow">
                    <a:avLst>
                      <a:gd name="adj1" fmla="val 50000"/>
                      <a:gd name="adj2" fmla="val 5125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8290081-F4D8-F7CE-9EB2-4574F7733B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905785" y="902643"/>
                    <a:ext cx="669131" cy="2702001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01357EE9-AA11-7E29-B365-17E893BFB5EA}"/>
                    </a:ext>
                  </a:extLst>
                </p:cNvPr>
                <p:cNvGrpSpPr/>
                <p:nvPr/>
              </p:nvGrpSpPr>
              <p:grpSpPr>
                <a:xfrm>
                  <a:off x="4937256" y="3638217"/>
                  <a:ext cx="3906115" cy="2187856"/>
                  <a:chOff x="4698185" y="1845073"/>
                  <a:chExt cx="3906115" cy="2187856"/>
                </a:xfrm>
              </p:grpSpPr>
              <p:sp>
                <p:nvSpPr>
                  <p:cNvPr id="86" name="Arrow: Up 85">
                    <a:extLst>
                      <a:ext uri="{FF2B5EF4-FFF2-40B4-BE49-F238E27FC236}">
                        <a16:creationId xmlns:a16="http://schemas.microsoft.com/office/drawing/2014/main" id="{A151D9E1-5642-E562-7B6B-1112201FD5F5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7264742" y="1845073"/>
                    <a:ext cx="1339558" cy="2187856"/>
                  </a:xfrm>
                  <a:prstGeom prst="upArrow">
                    <a:avLst>
                      <a:gd name="adj1" fmla="val 50000"/>
                      <a:gd name="adj2" fmla="val 5125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EC2E154D-EB2A-73DA-B279-E293561D9C6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4620" y="902643"/>
                    <a:ext cx="669131" cy="2702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F3D4EF70-4B77-EA3D-153C-26E0F9A87C5D}"/>
                    </a:ext>
                  </a:extLst>
                </p:cNvPr>
                <p:cNvGrpSpPr/>
                <p:nvPr/>
              </p:nvGrpSpPr>
              <p:grpSpPr>
                <a:xfrm flipV="1">
                  <a:off x="2706458" y="2267186"/>
                  <a:ext cx="3963706" cy="2187856"/>
                  <a:chOff x="2445976" y="1845073"/>
                  <a:chExt cx="3963706" cy="2187856"/>
                </a:xfrm>
              </p:grpSpPr>
              <p:sp>
                <p:nvSpPr>
                  <p:cNvPr id="84" name="Arrow: Up 83">
                    <a:extLst>
                      <a:ext uri="{FF2B5EF4-FFF2-40B4-BE49-F238E27FC236}">
                        <a16:creationId xmlns:a16="http://schemas.microsoft.com/office/drawing/2014/main" id="{653C9692-33D1-E45C-872A-C6C418C54387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5070124" y="1845073"/>
                    <a:ext cx="1339558" cy="2187856"/>
                  </a:xfrm>
                  <a:prstGeom prst="upArrow">
                    <a:avLst>
                      <a:gd name="adj1" fmla="val 50000"/>
                      <a:gd name="adj2" fmla="val 5125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159851B7-9838-2D2F-C275-8AFF47BE07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04873" y="860181"/>
                    <a:ext cx="669131" cy="2786926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03F7F84E-F944-EE43-9581-DA48AF0B2E73}"/>
                    </a:ext>
                  </a:extLst>
                </p:cNvPr>
                <p:cNvGrpSpPr/>
                <p:nvPr/>
              </p:nvGrpSpPr>
              <p:grpSpPr>
                <a:xfrm>
                  <a:off x="575256" y="3638216"/>
                  <a:ext cx="3878878" cy="2187856"/>
                  <a:chOff x="336185" y="1845072"/>
                  <a:chExt cx="3878878" cy="2187856"/>
                </a:xfrm>
              </p:grpSpPr>
              <p:sp>
                <p:nvSpPr>
                  <p:cNvPr id="82" name="Arrow: Up 81">
                    <a:extLst>
                      <a:ext uri="{FF2B5EF4-FFF2-40B4-BE49-F238E27FC236}">
                        <a16:creationId xmlns:a16="http://schemas.microsoft.com/office/drawing/2014/main" id="{9B08E3B6-884E-96B8-1812-BE0525ABFD35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2875505" y="1845072"/>
                    <a:ext cx="1339558" cy="2187856"/>
                  </a:xfrm>
                  <a:prstGeom prst="upArrow">
                    <a:avLst>
                      <a:gd name="adj1" fmla="val 50000"/>
                      <a:gd name="adj2" fmla="val 5125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0C0D2AA3-538C-F0AB-DF62-4309EC25F3A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52620" y="902642"/>
                    <a:ext cx="669131" cy="270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D4D6C74C-C7D9-CF9F-F0D1-ED2FDA6C2DA6}"/>
                    </a:ext>
                  </a:extLst>
                </p:cNvPr>
                <p:cNvGrpSpPr/>
                <p:nvPr/>
              </p:nvGrpSpPr>
              <p:grpSpPr>
                <a:xfrm flipV="1">
                  <a:off x="-731072" y="2267186"/>
                  <a:ext cx="3011999" cy="2187856"/>
                  <a:chOff x="-991554" y="1845073"/>
                  <a:chExt cx="3011999" cy="2187856"/>
                </a:xfrm>
              </p:grpSpPr>
              <p:sp>
                <p:nvSpPr>
                  <p:cNvPr id="80" name="Arrow: Up 79">
                    <a:extLst>
                      <a:ext uri="{FF2B5EF4-FFF2-40B4-BE49-F238E27FC236}">
                        <a16:creationId xmlns:a16="http://schemas.microsoft.com/office/drawing/2014/main" id="{252CC8DE-4E42-EF8E-59FE-8F3EEC5CACBF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680887" y="1845073"/>
                    <a:ext cx="1339558" cy="2187856"/>
                  </a:xfrm>
                  <a:prstGeom prst="upArrow">
                    <a:avLst>
                      <a:gd name="adj1" fmla="val 50000"/>
                      <a:gd name="adj2" fmla="val 5125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0FBB9DD1-DB0C-FD4B-7942-B5069FAC57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423905" y="1351429"/>
                    <a:ext cx="669132" cy="180443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8C6890F-B354-309F-E1D5-AA1AE6521D16}"/>
                  </a:ext>
                </a:extLst>
              </p:cNvPr>
              <p:cNvSpPr txBox="1"/>
              <p:nvPr/>
            </p:nvSpPr>
            <p:spPr>
              <a:xfrm>
                <a:off x="1890415" y="3651825"/>
                <a:ext cx="1303685" cy="46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Economic Growth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B35468-76E7-7F98-8715-C209965C233F}"/>
                  </a:ext>
                </a:extLst>
              </p:cNvPr>
              <p:cNvSpPr txBox="1"/>
              <p:nvPr/>
            </p:nvSpPr>
            <p:spPr>
              <a:xfrm>
                <a:off x="3878242" y="3626928"/>
                <a:ext cx="1303685" cy="46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Population Growth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8468051-ED81-10A3-0722-6E7CB9CE4B32}"/>
                  </a:ext>
                </a:extLst>
              </p:cNvPr>
              <p:cNvSpPr txBox="1"/>
              <p:nvPr/>
            </p:nvSpPr>
            <p:spPr>
              <a:xfrm>
                <a:off x="6340605" y="3761595"/>
                <a:ext cx="1303685" cy="28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Innovation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D9788DD-1919-48BE-05CC-1CA81DAFBDC3}"/>
                  </a:ext>
                </a:extLst>
              </p:cNvPr>
              <p:cNvSpPr txBox="1"/>
              <p:nvPr/>
            </p:nvSpPr>
            <p:spPr>
              <a:xfrm>
                <a:off x="8563880" y="3761595"/>
                <a:ext cx="1303685" cy="28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Resilience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0C203FA-D8D7-C305-4B5D-A21CFA757A29}"/>
                  </a:ext>
                </a:extLst>
              </p:cNvPr>
              <p:cNvSpPr txBox="1"/>
              <p:nvPr/>
            </p:nvSpPr>
            <p:spPr>
              <a:xfrm>
                <a:off x="-217078" y="1007367"/>
                <a:ext cx="3669206" cy="1214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Urbanization and changing consumption patterns, leading to greater demand for prepared and processed foods 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56B729-2CDE-9F73-8BE9-7BFB7B23D0C7}"/>
                </a:ext>
              </a:extLst>
            </p:cNvPr>
            <p:cNvSpPr txBox="1"/>
            <p:nvPr/>
          </p:nvSpPr>
          <p:spPr>
            <a:xfrm>
              <a:off x="-583799" y="3803337"/>
              <a:ext cx="2234733" cy="305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Urbanization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3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pattern&#10;&#10;Description automatically generated">
            <a:extLst>
              <a:ext uri="{FF2B5EF4-FFF2-40B4-BE49-F238E27FC236}">
                <a16:creationId xmlns:a16="http://schemas.microsoft.com/office/drawing/2014/main" id="{47A7D280-4263-87EA-AE9F-47466304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00244-7A02-27D7-F336-231EA69C8847}"/>
              </a:ext>
            </a:extLst>
          </p:cNvPr>
          <p:cNvSpPr txBox="1"/>
          <p:nvPr/>
        </p:nvSpPr>
        <p:spPr>
          <a:xfrm>
            <a:off x="3925628" y="2715403"/>
            <a:ext cx="7796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CAADP Strategy and Action Plan: 2026-2035: An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1617-A3AE-55A4-AC06-B841419D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5" y="237062"/>
            <a:ext cx="118364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9F3D2-40E6-4E61-2DA3-2AEBD540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66546"/>
            <a:ext cx="11678698" cy="532578"/>
          </a:xfrm>
          <a:prstGeom prst="rect">
            <a:avLst/>
          </a:prstGeom>
        </p:spPr>
      </p:pic>
      <p:pic>
        <p:nvPicPr>
          <p:cNvPr id="13" name="Picture 12" descr="A white lightning bolt and cloud&#10;&#10;Description automatically generated">
            <a:extLst>
              <a:ext uri="{FF2B5EF4-FFF2-40B4-BE49-F238E27FC236}">
                <a16:creationId xmlns:a16="http://schemas.microsoft.com/office/drawing/2014/main" id="{21EDCDD0-185F-A450-A33F-5757CF932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018" y="2863541"/>
            <a:ext cx="1049931" cy="1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14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Post-Malabo CAADP Agenda Development Process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201A44-7FA3-FBA6-F236-159E3E2C1E64}"/>
              </a:ext>
            </a:extLst>
          </p:cNvPr>
          <p:cNvGrpSpPr/>
          <p:nvPr/>
        </p:nvGrpSpPr>
        <p:grpSpPr>
          <a:xfrm>
            <a:off x="3125767" y="711200"/>
            <a:ext cx="8814348" cy="5929739"/>
            <a:chOff x="750716" y="903726"/>
            <a:chExt cx="10548712" cy="58484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D39250-8B25-964C-290B-85A9C8A124E3}"/>
                </a:ext>
              </a:extLst>
            </p:cNvPr>
            <p:cNvSpPr txBox="1"/>
            <p:nvPr/>
          </p:nvSpPr>
          <p:spPr>
            <a:xfrm>
              <a:off x="750716" y="903726"/>
              <a:ext cx="10236907" cy="7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Aft>
                  <a:spcPts val="1200"/>
                </a:spcAft>
              </a:pPr>
              <a:r>
                <a:rPr lang="en-US" sz="2000" b="1" i="0" dirty="0">
                  <a:effectLst/>
                  <a:latin typeface="Candara" panose="020E0502030303020204" pitchFamily="34" charset="0"/>
                </a:rPr>
                <a:t>The African Union undertook an open, consultative process to develop the CAADP Strategy and Action Plan: 2026-2035. </a:t>
              </a:r>
              <a:r>
                <a:rPr lang="en-US" sz="2000" b="1" dirty="0">
                  <a:latin typeface="Candara" panose="020E0502030303020204" pitchFamily="34" charset="0"/>
                </a:rPr>
                <a:t>This process included: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7EEF39-6E62-E1B9-94D0-123B8A7E8E77}"/>
                </a:ext>
              </a:extLst>
            </p:cNvPr>
            <p:cNvSpPr/>
            <p:nvPr/>
          </p:nvSpPr>
          <p:spPr>
            <a:xfrm>
              <a:off x="892575" y="2233979"/>
              <a:ext cx="2157013" cy="4368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DA3F4E-953A-2219-2AAF-9E8731BEB6C2}"/>
                </a:ext>
              </a:extLst>
            </p:cNvPr>
            <p:cNvSpPr txBox="1"/>
            <p:nvPr/>
          </p:nvSpPr>
          <p:spPr>
            <a:xfrm>
              <a:off x="947420" y="2244639"/>
              <a:ext cx="1731646" cy="46166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Stakeholders’ engagement</a:t>
              </a:r>
              <a:endPara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0F1AE5C7-CD20-E647-EFE6-FFD9C5BCD71F}"/>
                </a:ext>
              </a:extLst>
            </p:cNvPr>
            <p:cNvSpPr txBox="1">
              <a:spLocks/>
            </p:cNvSpPr>
            <p:nvPr/>
          </p:nvSpPr>
          <p:spPr>
            <a:xfrm>
              <a:off x="892573" y="2747966"/>
              <a:ext cx="2363999" cy="895501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1400" b="1" i="0" dirty="0">
                  <a:effectLst/>
                  <a:latin typeface="Candara" panose="020E0502030303020204" pitchFamily="34" charset="0"/>
                </a:rPr>
                <a:t>Five regional dialogues, each led by one of the AU Regional Economic Communities</a:t>
              </a:r>
              <a:endPara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09B0A1-3FC4-304E-D7E2-CDD65781B9E8}"/>
                </a:ext>
              </a:extLst>
            </p:cNvPr>
            <p:cNvSpPr txBox="1"/>
            <p:nvPr/>
          </p:nvSpPr>
          <p:spPr>
            <a:xfrm>
              <a:off x="892574" y="1690642"/>
              <a:ext cx="401072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50FDEF-A0E0-4299-63B5-35C9FD9DC594}"/>
                </a:ext>
              </a:extLst>
            </p:cNvPr>
            <p:cNvSpPr/>
            <p:nvPr/>
          </p:nvSpPr>
          <p:spPr>
            <a:xfrm>
              <a:off x="892575" y="4704463"/>
              <a:ext cx="2364000" cy="4368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907864-5D4F-D940-1A30-DA970D7FDE27}"/>
                </a:ext>
              </a:extLst>
            </p:cNvPr>
            <p:cNvSpPr txBox="1"/>
            <p:nvPr/>
          </p:nvSpPr>
          <p:spPr>
            <a:xfrm>
              <a:off x="960754" y="4730513"/>
              <a:ext cx="2295821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Evidence &amp; Analysis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E510F1F4-7252-568C-72D1-DC8CF13D37F2}"/>
                </a:ext>
              </a:extLst>
            </p:cNvPr>
            <p:cNvSpPr txBox="1">
              <a:spLocks/>
            </p:cNvSpPr>
            <p:nvPr/>
          </p:nvSpPr>
          <p:spPr>
            <a:xfrm>
              <a:off x="926974" y="5219242"/>
              <a:ext cx="2020654" cy="1107992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1400" b="1" dirty="0">
                  <a:latin typeface="Candara" panose="020E0502030303020204" pitchFamily="34" charset="0"/>
                </a:rPr>
                <a:t>Thirteen technical working groups and a process to obtain technical expertise and review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EFBAB8-1C78-EA2B-B097-E9C2A193F9DD}"/>
                </a:ext>
              </a:extLst>
            </p:cNvPr>
            <p:cNvSpPr txBox="1"/>
            <p:nvPr/>
          </p:nvSpPr>
          <p:spPr>
            <a:xfrm>
              <a:off x="892574" y="4161127"/>
              <a:ext cx="559769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20CC6F-A1F1-47E5-A71A-82233361484B}"/>
                </a:ext>
              </a:extLst>
            </p:cNvPr>
            <p:cNvSpPr/>
            <p:nvPr/>
          </p:nvSpPr>
          <p:spPr>
            <a:xfrm>
              <a:off x="3642521" y="2233979"/>
              <a:ext cx="2157013" cy="4368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0BAA78-82B2-039B-BE7D-0EE73226AC40}"/>
                </a:ext>
              </a:extLst>
            </p:cNvPr>
            <p:cNvSpPr txBox="1"/>
            <p:nvPr/>
          </p:nvSpPr>
          <p:spPr>
            <a:xfrm>
              <a:off x="3675319" y="2233979"/>
              <a:ext cx="2020655" cy="46166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Stakeholders’</a:t>
              </a:r>
            </a:p>
            <a:p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engagement</a:t>
              </a: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23D868DC-CD3E-C1E2-BBA6-AB8DC7C44FC0}"/>
                </a:ext>
              </a:extLst>
            </p:cNvPr>
            <p:cNvSpPr txBox="1">
              <a:spLocks/>
            </p:cNvSpPr>
            <p:nvPr/>
          </p:nvSpPr>
          <p:spPr>
            <a:xfrm>
              <a:off x="3642520" y="2748758"/>
              <a:ext cx="2020655" cy="60016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defPPr>
                <a:defRPr lang="en-US"/>
              </a:defPPr>
              <a:lvl1pPr indent="0" defTabSz="1087636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1400" b="1" i="0">
                  <a:solidFill>
                    <a:schemeClr val="tx2"/>
                  </a:solidFill>
                  <a:effectLst/>
                  <a:latin typeface="Candara" panose="020E0502030303020204" pitchFamily="34" charset="0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n-US" dirty="0"/>
                <a:t>Technical roundtables with key stakeholders (youth, parliamentarians, etc.)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5FFED0-7846-9877-FA3A-4E93FAD600B8}"/>
                </a:ext>
              </a:extLst>
            </p:cNvPr>
            <p:cNvSpPr txBox="1"/>
            <p:nvPr/>
          </p:nvSpPr>
          <p:spPr>
            <a:xfrm>
              <a:off x="3642520" y="1690642"/>
              <a:ext cx="514885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C084D5-8C08-DD75-E19B-4953D0511AF7}"/>
                </a:ext>
              </a:extLst>
            </p:cNvPr>
            <p:cNvSpPr/>
            <p:nvPr/>
          </p:nvSpPr>
          <p:spPr>
            <a:xfrm>
              <a:off x="3642521" y="4704463"/>
              <a:ext cx="2157013" cy="4368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F8FFB3-3532-A7F1-96C0-5151C3F6FFF0}"/>
                </a:ext>
              </a:extLst>
            </p:cNvPr>
            <p:cNvSpPr txBox="1"/>
            <p:nvPr/>
          </p:nvSpPr>
          <p:spPr>
            <a:xfrm>
              <a:off x="3710700" y="4730513"/>
              <a:ext cx="1056700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Drafting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7D9E4DC2-F766-C926-770A-00696AE7A8F0}"/>
                </a:ext>
              </a:extLst>
            </p:cNvPr>
            <p:cNvSpPr txBox="1">
              <a:spLocks/>
            </p:cNvSpPr>
            <p:nvPr/>
          </p:nvSpPr>
          <p:spPr>
            <a:xfrm>
              <a:off x="3642520" y="5219242"/>
              <a:ext cx="2763098" cy="1532976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 fontAlgn="base"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 b="1" dirty="0">
                  <a:latin typeface="Candara" panose="020E0502030303020204" pitchFamily="34" charset="0"/>
                </a:rPr>
                <a:t>A</a:t>
              </a:r>
              <a:r>
                <a:rPr lang="en-US" sz="1400" b="1" i="0" dirty="0">
                  <a:effectLst/>
                  <a:latin typeface="Candara" panose="020E0502030303020204" pitchFamily="34" charset="0"/>
                </a:rPr>
                <a:t>n intensive, ten-day, collaborative “write shop,” where AU technical experts synthesized all stakeholder input, translating it into the CAADP Strategy and Action Plan: 2026-2035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7F9A93-CBD2-3A34-37BD-6BCC9AD41C89}"/>
                </a:ext>
              </a:extLst>
            </p:cNvPr>
            <p:cNvSpPr txBox="1"/>
            <p:nvPr/>
          </p:nvSpPr>
          <p:spPr>
            <a:xfrm>
              <a:off x="3642520" y="4161127"/>
              <a:ext cx="551754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ED3C74-3A73-6C85-FC80-E8019241D8A5}"/>
                </a:ext>
              </a:extLst>
            </p:cNvPr>
            <p:cNvSpPr/>
            <p:nvPr/>
          </p:nvSpPr>
          <p:spPr>
            <a:xfrm>
              <a:off x="6392468" y="2233979"/>
              <a:ext cx="2157013" cy="4368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818FE3-C80D-6B45-ED1F-BFD637511258}"/>
                </a:ext>
              </a:extLst>
            </p:cNvPr>
            <p:cNvSpPr txBox="1"/>
            <p:nvPr/>
          </p:nvSpPr>
          <p:spPr>
            <a:xfrm>
              <a:off x="6405618" y="2260029"/>
              <a:ext cx="1699103" cy="46166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Stakeholders’ engagement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236D0252-E689-CC45-AE9E-4F69FA11DC50}"/>
                </a:ext>
              </a:extLst>
            </p:cNvPr>
            <p:cNvSpPr txBox="1">
              <a:spLocks/>
            </p:cNvSpPr>
            <p:nvPr/>
          </p:nvSpPr>
          <p:spPr>
            <a:xfrm>
              <a:off x="6383646" y="2748758"/>
              <a:ext cx="2611439" cy="1532976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 b="1" dirty="0">
                  <a:latin typeface="Candara" panose="020E0502030303020204" pitchFamily="34" charset="0"/>
                </a:rPr>
                <a:t>Consultations and dialogues with key CAADP stakeholder groups, including youth, women, non-state actors, parliamentarians, and the private sector 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33412D-E6AA-8DF5-D62C-24F253E97DD6}"/>
                </a:ext>
              </a:extLst>
            </p:cNvPr>
            <p:cNvSpPr txBox="1"/>
            <p:nvPr/>
          </p:nvSpPr>
          <p:spPr>
            <a:xfrm>
              <a:off x="6392467" y="1690642"/>
              <a:ext cx="534121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CD8357-64DD-B2A9-3D0E-8D2F59CD13F0}"/>
                </a:ext>
              </a:extLst>
            </p:cNvPr>
            <p:cNvSpPr/>
            <p:nvPr/>
          </p:nvSpPr>
          <p:spPr>
            <a:xfrm>
              <a:off x="6392468" y="4704463"/>
              <a:ext cx="2157013" cy="4368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6AA09C-E363-0912-258D-51EE4722D401}"/>
                </a:ext>
              </a:extLst>
            </p:cNvPr>
            <p:cNvSpPr txBox="1"/>
            <p:nvPr/>
          </p:nvSpPr>
          <p:spPr>
            <a:xfrm>
              <a:off x="6460647" y="4730513"/>
              <a:ext cx="1287532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Validation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7FAC1D15-80EE-C2C4-DD08-C9D638E927F5}"/>
                </a:ext>
              </a:extLst>
            </p:cNvPr>
            <p:cNvSpPr txBox="1">
              <a:spLocks/>
            </p:cNvSpPr>
            <p:nvPr/>
          </p:nvSpPr>
          <p:spPr>
            <a:xfrm>
              <a:off x="6405618" y="5219242"/>
              <a:ext cx="2611439" cy="895501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 b="1" dirty="0">
                  <a:latin typeface="Candara" panose="020E0502030303020204" pitchFamily="34" charset="0"/>
                </a:rPr>
                <a:t>A stakeholder validation workshop on the draft  CAADP Strategy and Action Plan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EEB05D-D5E5-9803-7C2E-162DFF3BB664}"/>
                </a:ext>
              </a:extLst>
            </p:cNvPr>
            <p:cNvSpPr txBox="1"/>
            <p:nvPr/>
          </p:nvSpPr>
          <p:spPr>
            <a:xfrm>
              <a:off x="6392467" y="4161127"/>
              <a:ext cx="494046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5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7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28FDAD-1E8C-6092-06BD-0E38ED5EA145}"/>
                </a:ext>
              </a:extLst>
            </p:cNvPr>
            <p:cNvSpPr/>
            <p:nvPr/>
          </p:nvSpPr>
          <p:spPr>
            <a:xfrm>
              <a:off x="9142415" y="2233979"/>
              <a:ext cx="2157013" cy="4368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68FCA6-5695-D72E-BABA-57DF7110F47C}"/>
                </a:ext>
              </a:extLst>
            </p:cNvPr>
            <p:cNvSpPr txBox="1"/>
            <p:nvPr/>
          </p:nvSpPr>
          <p:spPr>
            <a:xfrm>
              <a:off x="9155565" y="2233979"/>
              <a:ext cx="1832056" cy="46166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Stakeholders’ engagement</a:t>
              </a:r>
            </a:p>
          </p:txBody>
        </p:sp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468016B8-9F83-B062-C19C-03B9FC846362}"/>
                </a:ext>
              </a:extLst>
            </p:cNvPr>
            <p:cNvSpPr txBox="1">
              <a:spLocks/>
            </p:cNvSpPr>
            <p:nvPr/>
          </p:nvSpPr>
          <p:spPr>
            <a:xfrm>
              <a:off x="9142414" y="2747966"/>
              <a:ext cx="2157013" cy="132048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defPPr>
                <a:defRPr lang="en-US"/>
              </a:defPPr>
              <a:lvl1pPr indent="0" defTabSz="1087636" fontAlgn="base">
                <a:lnSpc>
                  <a:spcPct val="100000"/>
                </a:lnSpc>
                <a:spcBef>
                  <a:spcPct val="20000"/>
                </a:spcBef>
                <a:spcAft>
                  <a:spcPts val="1200"/>
                </a:spcAft>
                <a:buFont typeface="Arial"/>
                <a:buNone/>
                <a:defRPr sz="1200" b="1">
                  <a:solidFill>
                    <a:schemeClr val="tx2"/>
                  </a:solidFill>
                  <a:latin typeface="Candara" panose="020E0502030303020204" pitchFamily="34" charset="0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n-US" sz="1400" dirty="0"/>
                <a:t>An open call for independent memoranda, resulting in 50 submissions by individuals and groups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860BB6-3031-D77C-2D6F-2BD8E029EB0E}"/>
                </a:ext>
              </a:extLst>
            </p:cNvPr>
            <p:cNvSpPr txBox="1"/>
            <p:nvPr/>
          </p:nvSpPr>
          <p:spPr>
            <a:xfrm>
              <a:off x="9142414" y="1690642"/>
              <a:ext cx="575799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1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14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Strategy and Action Plan: 2026-2035: Key Features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5280A3A-D805-97DD-6E83-6F5CE5995745}"/>
              </a:ext>
            </a:extLst>
          </p:cNvPr>
          <p:cNvSpPr txBox="1">
            <a:spLocks/>
          </p:cNvSpPr>
          <p:nvPr/>
        </p:nvSpPr>
        <p:spPr>
          <a:xfrm>
            <a:off x="3244300" y="905918"/>
            <a:ext cx="7006916" cy="4953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Adopts an agrifood systems approach</a:t>
            </a:r>
          </a:p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Calls for multi-sectoral coordination, increased investments, and the adoption of innovative practices </a:t>
            </a:r>
          </a:p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Aims to achieve sustainable, resilient, and inclusive agrifood systems transformation that diversify economies, create millions of local jobs, raise incomes, build social cohesion, and improve socio-economic stability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39" name="Picture 38" descr="A tractor in a field&#10;&#10;Description automatically generated">
            <a:extLst>
              <a:ext uri="{FF2B5EF4-FFF2-40B4-BE49-F238E27FC236}">
                <a16:creationId xmlns:a16="http://schemas.microsoft.com/office/drawing/2014/main" id="{606B656E-6F21-F783-8AD3-D15BEBD53C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"/>
          <a:stretch/>
        </p:blipFill>
        <p:spPr>
          <a:xfrm>
            <a:off x="10513258" y="1049745"/>
            <a:ext cx="1549625" cy="14273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FCAA55E-08F1-150B-AE30-51F815FC25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3258" y="3127565"/>
            <a:ext cx="1549625" cy="14273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652B8C3-A2DC-636A-6512-D09470D73C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3258" y="5205384"/>
            <a:ext cx="1549625" cy="14273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21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14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Strategy and Action Plan: 2026-2035: Strategic Objectives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31CAB1E-0DDB-1A08-4EA2-84AC93FAF1F0}"/>
              </a:ext>
            </a:extLst>
          </p:cNvPr>
          <p:cNvGrpSpPr/>
          <p:nvPr/>
        </p:nvGrpSpPr>
        <p:grpSpPr>
          <a:xfrm>
            <a:off x="3244300" y="1346200"/>
            <a:ext cx="8858800" cy="4809067"/>
            <a:chOff x="570990" y="2532085"/>
            <a:chExt cx="10627992" cy="412896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ECCFBE8-2F13-C5BC-AE14-459A1029F9DA}"/>
                </a:ext>
              </a:extLst>
            </p:cNvPr>
            <p:cNvSpPr/>
            <p:nvPr/>
          </p:nvSpPr>
          <p:spPr>
            <a:xfrm>
              <a:off x="570990" y="2532085"/>
              <a:ext cx="2988136" cy="15616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9B8CEE-6EBC-6520-55BA-C6FEE10ABE70}"/>
                </a:ext>
              </a:extLst>
            </p:cNvPr>
            <p:cNvSpPr/>
            <p:nvPr/>
          </p:nvSpPr>
          <p:spPr>
            <a:xfrm>
              <a:off x="570990" y="2532085"/>
              <a:ext cx="68580" cy="16143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D83DDA-7F58-B942-3386-AF98A6122148}"/>
                </a:ext>
              </a:extLst>
            </p:cNvPr>
            <p:cNvSpPr txBox="1"/>
            <p:nvPr/>
          </p:nvSpPr>
          <p:spPr>
            <a:xfrm>
              <a:off x="1288989" y="2996833"/>
              <a:ext cx="2270137" cy="10041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cs typeface="Poppins" pitchFamily="2" charset="77"/>
                </a:rPr>
                <a:t>Intensify sustainable food production, agro-industrialization, and trade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2B9742-9975-EF43-BB2E-F52DEE4A9082}"/>
                </a:ext>
              </a:extLst>
            </p:cNvPr>
            <p:cNvSpPr txBox="1"/>
            <p:nvPr/>
          </p:nvSpPr>
          <p:spPr>
            <a:xfrm>
              <a:off x="767637" y="3008956"/>
              <a:ext cx="665791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6215CB9-7709-E7D8-F926-579C9DE58F3C}"/>
                </a:ext>
              </a:extLst>
            </p:cNvPr>
            <p:cNvSpPr/>
            <p:nvPr/>
          </p:nvSpPr>
          <p:spPr>
            <a:xfrm>
              <a:off x="570990" y="5046685"/>
              <a:ext cx="2988136" cy="1614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0654D8-212C-35EF-0D5A-6E6C6A928346}"/>
                </a:ext>
              </a:extLst>
            </p:cNvPr>
            <p:cNvSpPr/>
            <p:nvPr/>
          </p:nvSpPr>
          <p:spPr>
            <a:xfrm>
              <a:off x="570990" y="5046685"/>
              <a:ext cx="68580" cy="16143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707F66-1FA7-D7CC-5424-F2B4A3A9441B}"/>
                </a:ext>
              </a:extLst>
            </p:cNvPr>
            <p:cNvSpPr txBox="1"/>
            <p:nvPr/>
          </p:nvSpPr>
          <p:spPr>
            <a:xfrm>
              <a:off x="1338446" y="5573300"/>
              <a:ext cx="2017167" cy="81917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cs typeface="Poppins" pitchFamily="2" charset="77"/>
                </a:rPr>
                <a:t>Advance inclusivity and equitable livelihoods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F04E43-5038-8635-D1D4-E82C894281CA}"/>
                </a:ext>
              </a:extLst>
            </p:cNvPr>
            <p:cNvSpPr txBox="1"/>
            <p:nvPr/>
          </p:nvSpPr>
          <p:spPr>
            <a:xfrm>
              <a:off x="665708" y="5523556"/>
              <a:ext cx="869643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32B68C4-A1B5-22B1-83E6-5D0302A33312}"/>
                </a:ext>
              </a:extLst>
            </p:cNvPr>
            <p:cNvSpPr/>
            <p:nvPr/>
          </p:nvSpPr>
          <p:spPr>
            <a:xfrm>
              <a:off x="4533326" y="2532086"/>
              <a:ext cx="3056769" cy="14689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CC053BB-7F81-3D4E-8E2E-99DF6DCDC309}"/>
                </a:ext>
              </a:extLst>
            </p:cNvPr>
            <p:cNvSpPr/>
            <p:nvPr/>
          </p:nvSpPr>
          <p:spPr>
            <a:xfrm>
              <a:off x="4533326" y="2532085"/>
              <a:ext cx="68580" cy="16143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DF3DBAE-478E-98EA-2685-3D63C2C0BB6C}"/>
                </a:ext>
              </a:extLst>
            </p:cNvPr>
            <p:cNvSpPr txBox="1"/>
            <p:nvPr/>
          </p:nvSpPr>
          <p:spPr>
            <a:xfrm>
              <a:off x="5468575" y="3032143"/>
              <a:ext cx="2151473" cy="81917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cs typeface="Poppins" pitchFamily="2" charset="77"/>
                </a:rPr>
                <a:t>Boost investment and financing in transforming agrifood systems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A12BA98-2665-B58E-D7AE-9FFF3EEF0BE8}"/>
                </a:ext>
              </a:extLst>
            </p:cNvPr>
            <p:cNvSpPr txBox="1"/>
            <p:nvPr/>
          </p:nvSpPr>
          <p:spPr>
            <a:xfrm>
              <a:off x="4663624" y="3008956"/>
              <a:ext cx="798487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7C09EC-CD96-A0ED-2FD3-9B6246BC7208}"/>
                </a:ext>
              </a:extLst>
            </p:cNvPr>
            <p:cNvSpPr/>
            <p:nvPr/>
          </p:nvSpPr>
          <p:spPr>
            <a:xfrm>
              <a:off x="4573279" y="5046685"/>
              <a:ext cx="3016816" cy="1614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D1B56CF-B951-E86E-832C-A505DE5C952A}"/>
                </a:ext>
              </a:extLst>
            </p:cNvPr>
            <p:cNvSpPr/>
            <p:nvPr/>
          </p:nvSpPr>
          <p:spPr>
            <a:xfrm>
              <a:off x="4533326" y="5046685"/>
              <a:ext cx="68580" cy="161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8E03F90-2529-275E-DFD7-F9B4CD5B39AA}"/>
                </a:ext>
              </a:extLst>
            </p:cNvPr>
            <p:cNvSpPr txBox="1"/>
            <p:nvPr/>
          </p:nvSpPr>
          <p:spPr>
            <a:xfrm>
              <a:off x="5387371" y="5286949"/>
              <a:ext cx="2260978" cy="137410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Build resilient agrifood systems that can withstand and adapt to various shocks and stressors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29D519-F7B2-5BDE-9120-7C81CBF30004}"/>
                </a:ext>
              </a:extLst>
            </p:cNvPr>
            <p:cNvSpPr txBox="1"/>
            <p:nvPr/>
          </p:nvSpPr>
          <p:spPr>
            <a:xfrm>
              <a:off x="4636701" y="5523556"/>
              <a:ext cx="852335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5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A601005-DAE5-D67C-5495-02D5951E2580}"/>
                </a:ext>
              </a:extLst>
            </p:cNvPr>
            <p:cNvSpPr/>
            <p:nvPr/>
          </p:nvSpPr>
          <p:spPr>
            <a:xfrm>
              <a:off x="8495664" y="2532085"/>
              <a:ext cx="2703318" cy="1614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826644D-5FCE-56AB-14F1-A7C5D2DBEF39}"/>
                </a:ext>
              </a:extLst>
            </p:cNvPr>
            <p:cNvSpPr/>
            <p:nvPr/>
          </p:nvSpPr>
          <p:spPr>
            <a:xfrm>
              <a:off x="8495663" y="2532085"/>
              <a:ext cx="68580" cy="161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EB3EC48-8CBD-052D-4A58-0FA050334F5B}"/>
                </a:ext>
              </a:extLst>
            </p:cNvPr>
            <p:cNvSpPr txBox="1"/>
            <p:nvPr/>
          </p:nvSpPr>
          <p:spPr>
            <a:xfrm>
              <a:off x="9382834" y="2996834"/>
              <a:ext cx="1737676" cy="10041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Ensure food and nutrition security across the continent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75FA28-6EE8-B1CE-F5DE-D09D598BE97D}"/>
                </a:ext>
              </a:extLst>
            </p:cNvPr>
            <p:cNvSpPr txBox="1"/>
            <p:nvPr/>
          </p:nvSpPr>
          <p:spPr>
            <a:xfrm>
              <a:off x="8614424" y="3008956"/>
              <a:ext cx="821565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4182E5-5FFA-25BA-98EE-3538CFB5B769}"/>
                </a:ext>
              </a:extLst>
            </p:cNvPr>
            <p:cNvSpPr/>
            <p:nvPr/>
          </p:nvSpPr>
          <p:spPr>
            <a:xfrm>
              <a:off x="8495664" y="5046685"/>
              <a:ext cx="2703318" cy="1614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C48FBCC-513C-2EEC-B3BD-5DCCF6602CB7}"/>
                </a:ext>
              </a:extLst>
            </p:cNvPr>
            <p:cNvSpPr/>
            <p:nvPr/>
          </p:nvSpPr>
          <p:spPr>
            <a:xfrm>
              <a:off x="8495663" y="5046685"/>
              <a:ext cx="68580" cy="16143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7BE1A7-A1B7-3663-2F07-78654D9BDE36}"/>
                </a:ext>
              </a:extLst>
            </p:cNvPr>
            <p:cNvSpPr txBox="1"/>
            <p:nvPr/>
          </p:nvSpPr>
          <p:spPr>
            <a:xfrm>
              <a:off x="9434040" y="5470037"/>
              <a:ext cx="1679421" cy="81917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Strengthen agrifood systems governance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39F9B8-E7B8-9DD7-9B08-C6AAA72AEA98}"/>
                </a:ext>
              </a:extLst>
            </p:cNvPr>
            <p:cNvSpPr txBox="1"/>
            <p:nvPr/>
          </p:nvSpPr>
          <p:spPr>
            <a:xfrm>
              <a:off x="8603845" y="5523556"/>
              <a:ext cx="842720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6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8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14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Strategy and Action Plan: 2026-2035: Strategic Objectives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C4B5AE-943C-D5C9-6B1F-C57E8332D703}"/>
              </a:ext>
            </a:extLst>
          </p:cNvPr>
          <p:cNvSpPr txBox="1">
            <a:spLocks/>
          </p:cNvSpPr>
          <p:nvPr/>
        </p:nvSpPr>
        <p:spPr>
          <a:xfrm>
            <a:off x="3513420" y="2804318"/>
            <a:ext cx="4630375" cy="32832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Key Interventions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Strengthen input systems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Stimulate growth, competitiveness, and sustainability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Invest in regional value chains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 trade-facilitating policies, infrastructure, and services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A0D945-B3CE-7BFA-0729-4A093424682E}"/>
              </a:ext>
            </a:extLst>
          </p:cNvPr>
          <p:cNvSpPr txBox="1">
            <a:spLocks/>
          </p:cNvSpPr>
          <p:nvPr/>
        </p:nvSpPr>
        <p:spPr>
          <a:xfrm>
            <a:off x="3321132" y="575286"/>
            <a:ext cx="6764151" cy="1597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1</a:t>
            </a:r>
          </a:p>
          <a:p>
            <a:r>
              <a:rPr lang="en-US" sz="3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Intensify sustainable food production, agro-industrialization, and trade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907985-C7AD-7E6D-D520-3B768844834A}"/>
              </a:ext>
            </a:extLst>
          </p:cNvPr>
          <p:cNvSpPr txBox="1">
            <a:spLocks/>
          </p:cNvSpPr>
          <p:nvPr/>
        </p:nvSpPr>
        <p:spPr>
          <a:xfrm>
            <a:off x="9001206" y="2812784"/>
            <a:ext cx="3838194" cy="3196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Intermediate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Widespread adoption of sustainable practices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Increased productivity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Sustained growth in agro-processing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Enhanced trade efficiency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AE4A89-483D-4C09-4FB3-E0B64D0AED08}"/>
              </a:ext>
            </a:extLst>
          </p:cNvPr>
          <p:cNvCxnSpPr>
            <a:cxnSpLocks/>
          </p:cNvCxnSpPr>
          <p:nvPr/>
        </p:nvCxnSpPr>
        <p:spPr>
          <a:xfrm>
            <a:off x="5841000" y="2981275"/>
            <a:ext cx="3031200" cy="0"/>
          </a:xfrm>
          <a:prstGeom prst="straightConnector1">
            <a:avLst/>
          </a:prstGeom>
          <a:ln>
            <a:solidFill>
              <a:srgbClr val="A5B942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211A166-31B4-4E55-E62F-6D5D59109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2757" y="950722"/>
            <a:ext cx="1989243" cy="1989243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00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2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Strategic Objective 2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Boost investment and financing in transforming agri-food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9CC720-4852-3120-CFDB-D6C5C3252A2B}"/>
              </a:ext>
            </a:extLst>
          </p:cNvPr>
          <p:cNvSpPr txBox="1">
            <a:spLocks/>
          </p:cNvSpPr>
          <p:nvPr/>
        </p:nvSpPr>
        <p:spPr>
          <a:xfrm>
            <a:off x="3761041" y="3478472"/>
            <a:ext cx="4151059" cy="2277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Key Interventions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 the quality of investments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Redesign a fit-for-purpose financial architecture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Strengthen facilities that support the development of bankable flagship projects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2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Boost investment and financing in transforming agri-food systems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74D0DB-33B3-923D-20A4-A8B52F5A3A5A}"/>
              </a:ext>
            </a:extLst>
          </p:cNvPr>
          <p:cNvSpPr txBox="1">
            <a:spLocks/>
          </p:cNvSpPr>
          <p:nvPr/>
        </p:nvSpPr>
        <p:spPr>
          <a:xfrm>
            <a:off x="8399017" y="3441697"/>
            <a:ext cx="3792983" cy="23981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Intermediate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Increased public and private investments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Wider availability of diverse and innovative financial products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Enhanced productivity 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Strengthened financial institutions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2EE60A-D137-5870-B449-7C4FA11C78A2}"/>
              </a:ext>
            </a:extLst>
          </p:cNvPr>
          <p:cNvCxnSpPr>
            <a:cxnSpLocks/>
          </p:cNvCxnSpPr>
          <p:nvPr/>
        </p:nvCxnSpPr>
        <p:spPr>
          <a:xfrm>
            <a:off x="6096000" y="3649358"/>
            <a:ext cx="2087889" cy="0"/>
          </a:xfrm>
          <a:prstGeom prst="straightConnector1">
            <a:avLst/>
          </a:prstGeom>
          <a:ln>
            <a:solidFill>
              <a:srgbClr val="A5B942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B9164B8-0AF6-C52D-0685-2641B16AE3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947" y="1447800"/>
            <a:ext cx="1879057" cy="1879057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86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3039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Strategic Objective 3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Ensure food and nutrition security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4A844A-60F7-3B8E-D1A4-904D615D9C81}"/>
              </a:ext>
            </a:extLst>
          </p:cNvPr>
          <p:cNvSpPr txBox="1">
            <a:spLocks/>
          </p:cNvSpPr>
          <p:nvPr/>
        </p:nvSpPr>
        <p:spPr>
          <a:xfrm>
            <a:off x="3244300" y="3510341"/>
            <a:ext cx="4630375" cy="3070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Key Interventions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Increase sustainable agricultural practices for enhanced productivity and biodiversity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Exploit agriculture to improve nutrition, health, and One Health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Strengthen SPS standards and One Health protocols	</a:t>
            </a: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DEA868-1C91-1B61-0C30-7A178480ED9C}"/>
              </a:ext>
            </a:extLst>
          </p:cNvPr>
          <p:cNvSpPr txBox="1">
            <a:spLocks/>
          </p:cNvSpPr>
          <p:nvPr/>
        </p:nvSpPr>
        <p:spPr>
          <a:xfrm>
            <a:off x="3471879" y="487073"/>
            <a:ext cx="7396278" cy="63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3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Ensure food and nutrition security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857541-4EEB-6EEF-F478-3627A72176E8}"/>
              </a:ext>
            </a:extLst>
          </p:cNvPr>
          <p:cNvSpPr txBox="1">
            <a:spLocks/>
          </p:cNvSpPr>
          <p:nvPr/>
        </p:nvSpPr>
        <p:spPr>
          <a:xfrm>
            <a:off x="8808287" y="3510340"/>
            <a:ext cx="3244300" cy="2366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Intermediate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Improved food and nutrition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Diversified diets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Reduced foodborne diseases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EDE669-FA82-AFBA-71D1-16BE945F1C11}"/>
              </a:ext>
            </a:extLst>
          </p:cNvPr>
          <p:cNvCxnSpPr>
            <a:cxnSpLocks/>
          </p:cNvCxnSpPr>
          <p:nvPr/>
        </p:nvCxnSpPr>
        <p:spPr>
          <a:xfrm>
            <a:off x="5571880" y="3687298"/>
            <a:ext cx="3031200" cy="0"/>
          </a:xfrm>
          <a:prstGeom prst="straightConnector1">
            <a:avLst/>
          </a:prstGeom>
          <a:ln>
            <a:solidFill>
              <a:srgbClr val="A5B942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0A46199-71B1-EFB8-9744-7F0430D967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5"/>
          <a:stretch/>
        </p:blipFill>
        <p:spPr>
          <a:xfrm>
            <a:off x="9778349" y="1151436"/>
            <a:ext cx="2161765" cy="216176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74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3039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Strategic Objective 4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Advance inclusivity and equitable livelihoods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CA07C0-FCB8-B8FE-0795-0F916C1E4D9B}"/>
              </a:ext>
            </a:extLst>
          </p:cNvPr>
          <p:cNvSpPr txBox="1">
            <a:spLocks/>
          </p:cNvSpPr>
          <p:nvPr/>
        </p:nvSpPr>
        <p:spPr>
          <a:xfrm>
            <a:off x="3113906" y="3384727"/>
            <a:ext cx="4143837" cy="29835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Key Interventions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 access to productive resources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Implement inclusive social protection programs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Promote digitalization and agri-tech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 market access and integration</a:t>
            </a: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E001B4E-14EE-F70B-0353-C4E8DB8F5973}"/>
              </a:ext>
            </a:extLst>
          </p:cNvPr>
          <p:cNvSpPr txBox="1">
            <a:spLocks/>
          </p:cNvSpPr>
          <p:nvPr/>
        </p:nvSpPr>
        <p:spPr>
          <a:xfrm>
            <a:off x="3307942" y="664509"/>
            <a:ext cx="7051942" cy="552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4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Advance inclusivity and equitable livelihoods</a:t>
            </a:r>
          </a:p>
          <a:p>
            <a:r>
              <a:rPr lang="en-US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  <a:p>
            <a:endParaRPr lang="en-US" b="1" dirty="0">
              <a:solidFill>
                <a:srgbClr val="8D1E3E"/>
              </a:solidFill>
              <a:latin typeface="Candara" panose="020E0502030303020204" pitchFamily="34" charset="0"/>
            </a:endParaRPr>
          </a:p>
          <a:p>
            <a:endParaRPr lang="en-US" b="1" dirty="0">
              <a:solidFill>
                <a:srgbClr val="8D1E3E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FB45BC-D9D8-164F-0946-02BA6506F179}"/>
              </a:ext>
            </a:extLst>
          </p:cNvPr>
          <p:cNvSpPr txBox="1">
            <a:spLocks/>
          </p:cNvSpPr>
          <p:nvPr/>
        </p:nvSpPr>
        <p:spPr>
          <a:xfrm>
            <a:off x="8211086" y="3384727"/>
            <a:ext cx="3427021" cy="23289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Intermediate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Equitable access to resources and opportunities across gender and age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Empowered smallholder farmers and communities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Enhanced social safety nets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1F3E1D-3343-DC2F-ABD6-50E7E6768889}"/>
              </a:ext>
            </a:extLst>
          </p:cNvPr>
          <p:cNvCxnSpPr>
            <a:cxnSpLocks/>
          </p:cNvCxnSpPr>
          <p:nvPr/>
        </p:nvCxnSpPr>
        <p:spPr>
          <a:xfrm>
            <a:off x="5441486" y="3572765"/>
            <a:ext cx="2369474" cy="0"/>
          </a:xfrm>
          <a:prstGeom prst="straightConnector1">
            <a:avLst/>
          </a:prstGeom>
          <a:ln>
            <a:solidFill>
              <a:srgbClr val="A5B942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2CD0C7B-40E0-C51F-2974-2E285FDCB8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5971" y="1089260"/>
            <a:ext cx="1644119" cy="164411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30390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Strategic Objective 5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Build resilient agri-food systems that can withstand and adapt to various shocks and stressors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4CF0BE-A782-4858-F739-48B8448D2CBE}"/>
              </a:ext>
            </a:extLst>
          </p:cNvPr>
          <p:cNvSpPr txBox="1">
            <a:spLocks/>
          </p:cNvSpPr>
          <p:nvPr/>
        </p:nvSpPr>
        <p:spPr>
          <a:xfrm>
            <a:off x="3071201" y="3823678"/>
            <a:ext cx="4630375" cy="19181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Key Interventions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Strengthen institutional infrastructure to address shocks and stressors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Institute and strengthen programs that build livelihood resilience	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77A17D-6827-0B13-CE6D-E2BCB5D48069}"/>
              </a:ext>
            </a:extLst>
          </p:cNvPr>
          <p:cNvSpPr txBox="1">
            <a:spLocks/>
          </p:cNvSpPr>
          <p:nvPr/>
        </p:nvSpPr>
        <p:spPr>
          <a:xfrm>
            <a:off x="3428450" y="441162"/>
            <a:ext cx="7573892" cy="63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5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Build resilient agri-food systems that can withstand and adapt to various shocks and stressors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782CC4-9D5A-5467-C543-0AF7E40776F9}"/>
              </a:ext>
            </a:extLst>
          </p:cNvPr>
          <p:cNvSpPr txBox="1">
            <a:spLocks/>
          </p:cNvSpPr>
          <p:nvPr/>
        </p:nvSpPr>
        <p:spPr>
          <a:xfrm>
            <a:off x="8168381" y="3815367"/>
            <a:ext cx="4055132" cy="24414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Intermediate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Increased resilience to shocks and stressors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Improved risk management tools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Greater food diversity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Improved agri-food systems infrastructure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CA4814-1804-EE29-1BEC-3199590DFBBE}"/>
              </a:ext>
            </a:extLst>
          </p:cNvPr>
          <p:cNvCxnSpPr>
            <a:cxnSpLocks/>
          </p:cNvCxnSpPr>
          <p:nvPr/>
        </p:nvCxnSpPr>
        <p:spPr>
          <a:xfrm>
            <a:off x="5398781" y="3971538"/>
            <a:ext cx="2769599" cy="0"/>
          </a:xfrm>
          <a:prstGeom prst="straightConnector1">
            <a:avLst/>
          </a:prstGeom>
          <a:ln>
            <a:solidFill>
              <a:srgbClr val="A5B942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03FD47-280B-914D-7C8E-20FD9B3FC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9006" y="1204435"/>
            <a:ext cx="1807925" cy="18079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8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45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247651" y="2433065"/>
            <a:ext cx="3861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Rounded MT Light" panose="02000403040000020004" pitchFamily="2" charset="0"/>
              </a:rPr>
              <a:t>Presentation Outline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C2B21F2-6052-8DA7-21E0-2C936DF6E816}"/>
              </a:ext>
            </a:extLst>
          </p:cNvPr>
          <p:cNvGrpSpPr/>
          <p:nvPr/>
        </p:nvGrpSpPr>
        <p:grpSpPr>
          <a:xfrm>
            <a:off x="4857450" y="1377383"/>
            <a:ext cx="6335269" cy="4548643"/>
            <a:chOff x="1070266" y="1265583"/>
            <a:chExt cx="9399995" cy="49729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7E2D1A-079D-8B4F-3AA1-AD9D8B6B34FE}"/>
                </a:ext>
              </a:extLst>
            </p:cNvPr>
            <p:cNvSpPr txBox="1"/>
            <p:nvPr/>
          </p:nvSpPr>
          <p:spPr>
            <a:xfrm>
              <a:off x="1304560" y="1265583"/>
              <a:ext cx="518092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1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34EB2A-8246-7BF7-E9DB-443430F52FA6}"/>
                </a:ext>
              </a:extLst>
            </p:cNvPr>
            <p:cNvSpPr txBox="1"/>
            <p:nvPr/>
          </p:nvSpPr>
          <p:spPr>
            <a:xfrm>
              <a:off x="1956868" y="1502043"/>
              <a:ext cx="8513393" cy="90851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 brief history of CAADP: Progress, Challenges and Looking Ahead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B82BD7-5F02-035A-DE9F-97494AC0DA0E}"/>
                </a:ext>
              </a:extLst>
            </p:cNvPr>
            <p:cNvSpPr txBox="1"/>
            <p:nvPr/>
          </p:nvSpPr>
          <p:spPr>
            <a:xfrm>
              <a:off x="1070266" y="5084385"/>
              <a:ext cx="784190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4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44647D-0871-518C-2714-82C918D814F7}"/>
                </a:ext>
              </a:extLst>
            </p:cNvPr>
            <p:cNvSpPr txBox="1"/>
            <p:nvPr/>
          </p:nvSpPr>
          <p:spPr>
            <a:xfrm>
              <a:off x="2023795" y="5337814"/>
              <a:ext cx="5490606" cy="4616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Requests to the Executive Council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96757B-1807-1B53-A60A-E5DC82416178}"/>
                </a:ext>
              </a:extLst>
            </p:cNvPr>
            <p:cNvSpPr txBox="1"/>
            <p:nvPr/>
          </p:nvSpPr>
          <p:spPr>
            <a:xfrm>
              <a:off x="1133040" y="2535552"/>
              <a:ext cx="689612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2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6FA70B-B06E-C12A-B5A6-1A8E7E2507CE}"/>
                </a:ext>
              </a:extLst>
            </p:cNvPr>
            <p:cNvSpPr txBox="1"/>
            <p:nvPr/>
          </p:nvSpPr>
          <p:spPr>
            <a:xfrm>
              <a:off x="2023795" y="2683805"/>
              <a:ext cx="8066867" cy="90851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CAADP Strategy and Action Plan: 2026-2035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12D45C-46F8-6AD7-BE1C-4172592333CC}"/>
                </a:ext>
              </a:extLst>
            </p:cNvPr>
            <p:cNvSpPr txBox="1"/>
            <p:nvPr/>
          </p:nvSpPr>
          <p:spPr>
            <a:xfrm>
              <a:off x="1096170" y="3741606"/>
              <a:ext cx="720070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3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570100-D609-3685-F148-1CECB34F91C8}"/>
                </a:ext>
              </a:extLst>
            </p:cNvPr>
            <p:cNvSpPr txBox="1"/>
            <p:nvPr/>
          </p:nvSpPr>
          <p:spPr>
            <a:xfrm>
              <a:off x="2126172" y="3817968"/>
              <a:ext cx="8008903" cy="90851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Key Political Processes Towards Kampala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3039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Strategic Objective 6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Strengthen agri-food systems governance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2BAC0-42FF-E67E-0C23-A73B71BEFC0E}"/>
              </a:ext>
            </a:extLst>
          </p:cNvPr>
          <p:cNvSpPr/>
          <p:nvPr/>
        </p:nvSpPr>
        <p:spPr>
          <a:xfrm>
            <a:off x="6330257" y="3711809"/>
            <a:ext cx="2710463" cy="24434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8D1E3E">
                  <a:alpha val="17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D23D20-3514-24DC-7BA1-32BCE8C7B1BE}"/>
              </a:ext>
            </a:extLst>
          </p:cNvPr>
          <p:cNvSpPr/>
          <p:nvPr/>
        </p:nvSpPr>
        <p:spPr>
          <a:xfrm>
            <a:off x="9379198" y="3694933"/>
            <a:ext cx="2731157" cy="24686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A5B942">
                  <a:alpha val="2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7D0293-5C10-8816-BB59-981907E5E41C}"/>
              </a:ext>
            </a:extLst>
          </p:cNvPr>
          <p:cNvSpPr/>
          <p:nvPr/>
        </p:nvSpPr>
        <p:spPr>
          <a:xfrm>
            <a:off x="3147776" y="3824915"/>
            <a:ext cx="3115422" cy="23642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08A4C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AFDBCD-35BF-D6C0-03C6-91ED8CE65037}"/>
              </a:ext>
            </a:extLst>
          </p:cNvPr>
          <p:cNvSpPr txBox="1">
            <a:spLocks/>
          </p:cNvSpPr>
          <p:nvPr/>
        </p:nvSpPr>
        <p:spPr>
          <a:xfrm>
            <a:off x="3039092" y="2828334"/>
            <a:ext cx="3182481" cy="32253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Leadership &amp; Ownership:</a:t>
            </a:r>
          </a:p>
          <a:p>
            <a:r>
              <a:rPr lang="en-US" sz="1900" dirty="0">
                <a:latin typeface="Candara" panose="020E0502030303020204" pitchFamily="34" charset="0"/>
              </a:rPr>
              <a:t>Integrate the Kampala Declaration into national and regional development plans</a:t>
            </a:r>
          </a:p>
          <a:p>
            <a:r>
              <a:rPr lang="en-US" sz="1900" dirty="0">
                <a:latin typeface="Candara" panose="020E0502030303020204" pitchFamily="34" charset="0"/>
              </a:rPr>
              <a:t>Improve resource mobilization</a:t>
            </a:r>
          </a:p>
          <a:p>
            <a:r>
              <a:rPr lang="en-US" sz="1900" dirty="0">
                <a:latin typeface="Candara" panose="020E0502030303020204" pitchFamily="34" charset="0"/>
              </a:rPr>
              <a:t>Streamline involvement of non-state actors</a:t>
            </a:r>
          </a:p>
          <a:p>
            <a:r>
              <a:rPr lang="en-US" sz="1900" dirty="0">
                <a:latin typeface="Candara" panose="020E0502030303020204" pitchFamily="34" charset="0"/>
              </a:rPr>
              <a:t>Strengthen parliamentary oversight</a:t>
            </a:r>
            <a:r>
              <a:rPr lang="en-US" sz="2000" dirty="0">
                <a:latin typeface="Candara" panose="020E0502030303020204" pitchFamily="34" charset="0"/>
              </a:rPr>
              <a:t>	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890AA7-6DA1-D150-5EAC-0938EAC0CA92}"/>
              </a:ext>
            </a:extLst>
          </p:cNvPr>
          <p:cNvSpPr txBox="1">
            <a:spLocks/>
          </p:cNvSpPr>
          <p:nvPr/>
        </p:nvSpPr>
        <p:spPr>
          <a:xfrm>
            <a:off x="3270235" y="98401"/>
            <a:ext cx="8921765" cy="63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6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Strengthen agri-food systems governance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86E53F-ECCD-0F6B-53CE-243EEFE6B250}"/>
              </a:ext>
            </a:extLst>
          </p:cNvPr>
          <p:cNvSpPr txBox="1">
            <a:spLocks/>
          </p:cNvSpPr>
          <p:nvPr/>
        </p:nvSpPr>
        <p:spPr>
          <a:xfrm>
            <a:off x="6459641" y="2824524"/>
            <a:ext cx="2606594" cy="328121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Policy &amp; Governance Coherence:</a:t>
            </a:r>
          </a:p>
          <a:p>
            <a:r>
              <a:rPr lang="en-US" sz="1800" dirty="0">
                <a:latin typeface="Candara" panose="020E0502030303020204" pitchFamily="34" charset="0"/>
              </a:rPr>
              <a:t>Streamline policy alignment across sectors at all levels</a:t>
            </a:r>
          </a:p>
          <a:p>
            <a:r>
              <a:rPr lang="en-US" sz="1800" dirty="0">
                <a:latin typeface="Candara" panose="020E0502030303020204" pitchFamily="34" charset="0"/>
              </a:rPr>
              <a:t>Enhance decentralization of CAADP implementation</a:t>
            </a:r>
          </a:p>
          <a:p>
            <a:r>
              <a:rPr lang="en-US" sz="1800" dirty="0">
                <a:latin typeface="Candara" panose="020E0502030303020204" pitchFamily="34" charset="0"/>
              </a:rPr>
              <a:t>Strengthen local governance</a:t>
            </a:r>
          </a:p>
          <a:p>
            <a:r>
              <a:rPr lang="en-US" sz="1800" dirty="0">
                <a:latin typeface="Candara" panose="020E0502030303020204" pitchFamily="34" charset="0"/>
              </a:rPr>
              <a:t>Strengthen institutional capacities</a:t>
            </a:r>
            <a:r>
              <a:rPr lang="en-US" sz="2000" dirty="0">
                <a:latin typeface="Candara" panose="020E0502030303020204" pitchFamily="34" charset="0"/>
              </a:rPr>
              <a:t>	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A9E5F4-DC69-4C9F-76B8-CE46AB2F50B5}"/>
              </a:ext>
            </a:extLst>
          </p:cNvPr>
          <p:cNvSpPr txBox="1">
            <a:spLocks/>
          </p:cNvSpPr>
          <p:nvPr/>
        </p:nvSpPr>
        <p:spPr>
          <a:xfrm>
            <a:off x="9338270" y="2866254"/>
            <a:ext cx="2710463" cy="316007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Evidence-Based Decision-Making &amp; Mutual Accountability: </a:t>
            </a:r>
          </a:p>
          <a:p>
            <a:r>
              <a:rPr lang="en-US" sz="1800" dirty="0">
                <a:latin typeface="Candara" panose="020E0502030303020204" pitchFamily="34" charset="0"/>
              </a:rPr>
              <a:t>Establish a robust agri-food systems knowledge support system</a:t>
            </a:r>
          </a:p>
          <a:p>
            <a:r>
              <a:rPr lang="en-US" sz="1800" dirty="0">
                <a:latin typeface="Candara" panose="020E0502030303020204" pitchFamily="34" charset="0"/>
              </a:rPr>
              <a:t>Promote mutual accountability mechanisms</a:t>
            </a:r>
          </a:p>
          <a:p>
            <a:r>
              <a:rPr lang="en-US" sz="1800" dirty="0">
                <a:latin typeface="Candara" panose="020E0502030303020204" pitchFamily="34" charset="0"/>
              </a:rPr>
              <a:t>Institutionalize agricultural joint sector reviews</a:t>
            </a:r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6BEC70F-2F99-BB85-D73D-E82EDCA8F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0171" y="2042268"/>
            <a:ext cx="559809" cy="5598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A474CE9-0E0E-0962-5E94-D0B8D0C90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3501" y="1978640"/>
            <a:ext cx="607259" cy="60725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33CE5B-4FC7-36D9-9787-E356E20623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2021" y="2001224"/>
            <a:ext cx="621834" cy="62183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4B52F6-722E-B9BF-1B8C-3B6CEBA60A9D}"/>
              </a:ext>
            </a:extLst>
          </p:cNvPr>
          <p:cNvCxnSpPr/>
          <p:nvPr/>
        </p:nvCxnSpPr>
        <p:spPr>
          <a:xfrm>
            <a:off x="3131086" y="2796156"/>
            <a:ext cx="2907323" cy="0"/>
          </a:xfrm>
          <a:prstGeom prst="line">
            <a:avLst/>
          </a:prstGeom>
          <a:ln>
            <a:solidFill>
              <a:srgbClr val="B08A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BD5560-E4F0-FEC9-5788-7FFB9734F52F}"/>
              </a:ext>
            </a:extLst>
          </p:cNvPr>
          <p:cNvCxnSpPr>
            <a:cxnSpLocks/>
          </p:cNvCxnSpPr>
          <p:nvPr/>
        </p:nvCxnSpPr>
        <p:spPr>
          <a:xfrm>
            <a:off x="6459640" y="2796522"/>
            <a:ext cx="2334010" cy="0"/>
          </a:xfrm>
          <a:prstGeom prst="line">
            <a:avLst/>
          </a:prstGeom>
          <a:ln>
            <a:solidFill>
              <a:srgbClr val="8D1E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CD907B-7DFA-3ED2-631E-E461445A65AD}"/>
              </a:ext>
            </a:extLst>
          </p:cNvPr>
          <p:cNvCxnSpPr>
            <a:cxnSpLocks/>
          </p:cNvCxnSpPr>
          <p:nvPr/>
        </p:nvCxnSpPr>
        <p:spPr>
          <a:xfrm flipV="1">
            <a:off x="9496540" y="2774998"/>
            <a:ext cx="2479560" cy="49527"/>
          </a:xfrm>
          <a:prstGeom prst="line">
            <a:avLst/>
          </a:prstGeom>
          <a:ln>
            <a:solidFill>
              <a:srgbClr val="A5B9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3039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Strengthening Implementation and Coordination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3318ED-2226-0CD4-E3EC-EB5A06833992}"/>
              </a:ext>
            </a:extLst>
          </p:cNvPr>
          <p:cNvSpPr txBox="1">
            <a:spLocks/>
          </p:cNvSpPr>
          <p:nvPr/>
        </p:nvSpPr>
        <p:spPr>
          <a:xfrm>
            <a:off x="3244299" y="2379451"/>
            <a:ext cx="7072517" cy="38096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andara" panose="020E0502030303020204" pitchFamily="34" charset="0"/>
              </a:rPr>
              <a:t>Strengthen institutional and human capacity at all levels (national, regional, and continental)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Foster coordination and collaboration among implementing entities at all levels</a:t>
            </a:r>
          </a:p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Enhance resource mobilization and financial sustainability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Strengthening Implementation and Coordination</a:t>
            </a:r>
          </a:p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2227E-133A-F4C6-0C2A-66977BA470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816" y="790322"/>
            <a:ext cx="1691034" cy="1691034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7665B-D231-C776-0235-55C4EDE357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816" y="2868142"/>
            <a:ext cx="1691034" cy="1691034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553BE-7D22-AE77-ECFA-5830A5283E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816" y="4945961"/>
            <a:ext cx="1691034" cy="1691034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65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282363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2527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Resourcing the CAADP Strategy and Action Plan: 2026-2035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C46309-5793-9F28-0314-DA8C87BD77EB}"/>
              </a:ext>
            </a:extLst>
          </p:cNvPr>
          <p:cNvSpPr txBox="1">
            <a:spLocks/>
          </p:cNvSpPr>
          <p:nvPr/>
        </p:nvSpPr>
        <p:spPr>
          <a:xfrm>
            <a:off x="2823632" y="581732"/>
            <a:ext cx="8003117" cy="534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Resourcing the CAADP Strategy and Action Plan: 2026-2035</a:t>
            </a:r>
          </a:p>
          <a:p>
            <a:r>
              <a:rPr lang="en-US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DCFD7F-A988-532A-8AC7-94F90AE1FD9E}"/>
              </a:ext>
            </a:extLst>
          </p:cNvPr>
          <p:cNvGrpSpPr/>
          <p:nvPr/>
        </p:nvGrpSpPr>
        <p:grpSpPr>
          <a:xfrm>
            <a:off x="2823632" y="2117145"/>
            <a:ext cx="9184218" cy="4334455"/>
            <a:chOff x="924007" y="3001058"/>
            <a:chExt cx="10873167" cy="307589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6B57188-AD0E-6AEC-12A8-5CC47C53A93F}"/>
                </a:ext>
              </a:extLst>
            </p:cNvPr>
            <p:cNvGrpSpPr/>
            <p:nvPr/>
          </p:nvGrpSpPr>
          <p:grpSpPr>
            <a:xfrm>
              <a:off x="924007" y="3001058"/>
              <a:ext cx="7305593" cy="3075892"/>
              <a:chOff x="242276" y="3531048"/>
              <a:chExt cx="6286617" cy="434600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12E046-5A82-72DF-DDBC-0D45A9705B04}"/>
                  </a:ext>
                </a:extLst>
              </p:cNvPr>
              <p:cNvSpPr/>
              <p:nvPr/>
            </p:nvSpPr>
            <p:spPr>
              <a:xfrm>
                <a:off x="242276" y="7668757"/>
                <a:ext cx="1423555" cy="208298"/>
              </a:xfrm>
              <a:prstGeom prst="rect">
                <a:avLst/>
              </a:prstGeom>
              <a:solidFill>
                <a:srgbClr val="A5B94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2" name="Rectangle: Single Corner Snipped 21">
                <a:extLst>
                  <a:ext uri="{FF2B5EF4-FFF2-40B4-BE49-F238E27FC236}">
                    <a16:creationId xmlns:a16="http://schemas.microsoft.com/office/drawing/2014/main" id="{4BD59F8F-3ED6-EC0F-27CB-A87829A3B223}"/>
                  </a:ext>
                </a:extLst>
              </p:cNvPr>
              <p:cNvSpPr/>
              <p:nvPr/>
            </p:nvSpPr>
            <p:spPr>
              <a:xfrm>
                <a:off x="242277" y="3531048"/>
                <a:ext cx="1423555" cy="4137711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Strengthen</a:t>
                </a:r>
                <a:r>
                  <a:rPr lang="en-US" sz="1400" dirty="0">
                    <a:latin typeface="Candara" panose="020E0502030303020204" pitchFamily="34" charset="0"/>
                  </a:rPr>
                  <a:t> </a:t>
                </a:r>
                <a:r>
                  <a:rPr lang="en-US" sz="1400" b="1" dirty="0">
                    <a:latin typeface="Candara" panose="020E0502030303020204" pitchFamily="34" charset="0"/>
                  </a:rPr>
                  <a:t>public funding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 bodies mentor Member States on increasing budget allocations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latin typeface="Candara" panose="020E05020303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 Member States conduct </a:t>
                </a:r>
                <a:r>
                  <a:rPr lang="en-US" sz="14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regular public expenditure reviews</a:t>
                </a:r>
                <a:endParaRPr lang="en-US" sz="14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3" name="Rectangle: Single Corner Snipped 22">
                <a:extLst>
                  <a:ext uri="{FF2B5EF4-FFF2-40B4-BE49-F238E27FC236}">
                    <a16:creationId xmlns:a16="http://schemas.microsoft.com/office/drawing/2014/main" id="{53BED854-9B00-22DD-FCDD-0C586FB92498}"/>
                  </a:ext>
                </a:extLst>
              </p:cNvPr>
              <p:cNvSpPr/>
              <p:nvPr/>
            </p:nvSpPr>
            <p:spPr>
              <a:xfrm>
                <a:off x="1789027" y="3531103"/>
                <a:ext cx="1497827" cy="4137654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Create</a:t>
                </a:r>
                <a:r>
                  <a:rPr lang="en-US" sz="1400" dirty="0">
                    <a:latin typeface="Candara" panose="020E0502030303020204" pitchFamily="34" charset="0"/>
                  </a:rPr>
                  <a:t> </a:t>
                </a:r>
                <a:r>
                  <a:rPr lang="en-US" sz="1400" b="1" dirty="0">
                    <a:latin typeface="Candara" panose="020E0502030303020204" pitchFamily="34" charset="0"/>
                  </a:rPr>
                  <a:t>a special </a:t>
                </a:r>
                <a:br>
                  <a:rPr lang="en-US" sz="1400" b="1" dirty="0">
                    <a:latin typeface="Candara" panose="020E0502030303020204" pitchFamily="34" charset="0"/>
                  </a:rPr>
                </a:br>
                <a:r>
                  <a:rPr lang="en-US" sz="1400" b="1" dirty="0">
                    <a:latin typeface="Candara" panose="020E0502030303020204" pitchFamily="34" charset="0"/>
                  </a:rPr>
                  <a:t>fund for AU institutions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latin typeface="Candara" panose="020E0502030303020204" pitchFamily="34" charset="0"/>
                  </a:rPr>
                  <a:t>Pool Member State, donor, and private sector resources to  cover the cost of Member State support and continental activities  </a:t>
                </a:r>
                <a:br>
                  <a:rPr lang="en-US" sz="1400" dirty="0">
                    <a:latin typeface="Candara" panose="020E0502030303020204" pitchFamily="34" charset="0"/>
                  </a:rPr>
                </a:br>
                <a:endParaRPr lang="en-US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4" name="Rectangle: Single Corner Snipped 23">
                <a:extLst>
                  <a:ext uri="{FF2B5EF4-FFF2-40B4-BE49-F238E27FC236}">
                    <a16:creationId xmlns:a16="http://schemas.microsoft.com/office/drawing/2014/main" id="{88D2B7D7-AA1C-63C4-BA6B-1D3FA28962FE}"/>
                  </a:ext>
                </a:extLst>
              </p:cNvPr>
              <p:cNvSpPr/>
              <p:nvPr/>
            </p:nvSpPr>
            <p:spPr>
              <a:xfrm>
                <a:off x="3425690" y="3531103"/>
                <a:ext cx="1482182" cy="4137653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Leverage donor funding for capacity building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latin typeface="Candara" panose="020E0502030303020204" pitchFamily="34" charset="0"/>
                  </a:rPr>
                  <a:t>Use donor funds to build </a:t>
                </a:r>
                <a:r>
                  <a:rPr lang="en-US" sz="14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implementing partner capacity through training, knowledge-sharing, technical assistance, and the provision of technical tools</a:t>
                </a:r>
                <a:endParaRPr lang="en-US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5" name="Rectangle: Single Corner Snipped 24">
                <a:extLst>
                  <a:ext uri="{FF2B5EF4-FFF2-40B4-BE49-F238E27FC236}">
                    <a16:creationId xmlns:a16="http://schemas.microsoft.com/office/drawing/2014/main" id="{DF196705-E360-FDEC-6BE4-C9247B7617A0}"/>
                  </a:ext>
                </a:extLst>
              </p:cNvPr>
              <p:cNvSpPr/>
              <p:nvPr/>
            </p:nvSpPr>
            <p:spPr>
              <a:xfrm>
                <a:off x="5031067" y="3531103"/>
                <a:ext cx="1497826" cy="4137653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Enhance</a:t>
                </a:r>
                <a:r>
                  <a:rPr lang="en-US" sz="1400" dirty="0">
                    <a:latin typeface="Candara" panose="020E0502030303020204" pitchFamily="34" charset="0"/>
                  </a:rPr>
                  <a:t> </a:t>
                </a:r>
                <a:r>
                  <a:rPr lang="en-US" sz="1400" b="1" dirty="0">
                    <a:latin typeface="Candara" panose="020E0502030303020204" pitchFamily="34" charset="0"/>
                  </a:rPr>
                  <a:t>private sector engagement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Create an enabling environment for private investment in infrastructure, technology, and capacity building</a:t>
                </a:r>
                <a:r>
                  <a:rPr lang="en-US" sz="16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. </a:t>
                </a:r>
                <a:endParaRPr lang="en-US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4C95160-088D-2518-22EE-A6BEBAC8D872}"/>
                  </a:ext>
                </a:extLst>
              </p:cNvPr>
              <p:cNvSpPr/>
              <p:nvPr/>
            </p:nvSpPr>
            <p:spPr>
              <a:xfrm>
                <a:off x="1789027" y="7668757"/>
                <a:ext cx="1497827" cy="208298"/>
              </a:xfrm>
              <a:prstGeom prst="rect">
                <a:avLst/>
              </a:prstGeom>
              <a:solidFill>
                <a:srgbClr val="A5B942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A2CCA27-C1C9-FE6C-C927-CD2FB410B652}"/>
                  </a:ext>
                </a:extLst>
              </p:cNvPr>
              <p:cNvSpPr/>
              <p:nvPr/>
            </p:nvSpPr>
            <p:spPr>
              <a:xfrm>
                <a:off x="3410045" y="7668757"/>
                <a:ext cx="1497827" cy="208298"/>
              </a:xfrm>
              <a:prstGeom prst="rect">
                <a:avLst/>
              </a:prstGeom>
              <a:solidFill>
                <a:srgbClr val="A5B942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FB7D11E-4500-2140-7364-70AFE5C394F6}"/>
                  </a:ext>
                </a:extLst>
              </p:cNvPr>
              <p:cNvSpPr/>
              <p:nvPr/>
            </p:nvSpPr>
            <p:spPr>
              <a:xfrm>
                <a:off x="5031062" y="7668756"/>
                <a:ext cx="1497827" cy="208298"/>
              </a:xfrm>
              <a:prstGeom prst="rect">
                <a:avLst/>
              </a:prstGeom>
              <a:solidFill>
                <a:srgbClr val="A5B942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17A892-095C-BDE5-0C57-7663DFEF6B30}"/>
                </a:ext>
              </a:extLst>
            </p:cNvPr>
            <p:cNvGrpSpPr/>
            <p:nvPr/>
          </p:nvGrpSpPr>
          <p:grpSpPr>
            <a:xfrm>
              <a:off x="8305799" y="3001058"/>
              <a:ext cx="3491375" cy="3075891"/>
              <a:chOff x="6652087" y="3531103"/>
              <a:chExt cx="3044576" cy="2068490"/>
            </a:xfrm>
          </p:grpSpPr>
          <p:sp>
            <p:nvSpPr>
              <p:cNvPr id="17" name="Rectangle: Single Corner Snipped 16">
                <a:extLst>
                  <a:ext uri="{FF2B5EF4-FFF2-40B4-BE49-F238E27FC236}">
                    <a16:creationId xmlns:a16="http://schemas.microsoft.com/office/drawing/2014/main" id="{D70D0E82-A447-99AE-6DE2-E94F603BA828}"/>
                  </a:ext>
                </a:extLst>
              </p:cNvPr>
              <p:cNvSpPr/>
              <p:nvPr/>
            </p:nvSpPr>
            <p:spPr>
              <a:xfrm>
                <a:off x="6652087" y="3531103"/>
                <a:ext cx="1423555" cy="1965600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Incorporate green financing into implementation support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latin typeface="Candara" panose="020E0502030303020204" pitchFamily="34" charset="0"/>
                  </a:rPr>
                  <a:t>Use green financing for direct investments and to support the implementation of climate-smart agriculture efforts, among other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dirty="0">
                  <a:latin typeface="Candara" panose="020E0502030303020204" pitchFamily="34" charset="0"/>
                </a:endParaRP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8" name="Rectangle: Single Corner Snipped 17">
                <a:extLst>
                  <a:ext uri="{FF2B5EF4-FFF2-40B4-BE49-F238E27FC236}">
                    <a16:creationId xmlns:a16="http://schemas.microsoft.com/office/drawing/2014/main" id="{BEF34119-C403-DC43-E88C-F9B78B679035}"/>
                  </a:ext>
                </a:extLst>
              </p:cNvPr>
              <p:cNvSpPr/>
              <p:nvPr/>
            </p:nvSpPr>
            <p:spPr>
              <a:xfrm>
                <a:off x="8205380" y="3531103"/>
                <a:ext cx="1491283" cy="1965600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Mobilize revenues from mineral exploitation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Earmark a portion of revenues for a dedicated fund (or AU entities) set aside for capacity building, infrastructure </a:t>
                </a:r>
                <a:r>
                  <a:rPr lang="en-US" sz="12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development</a:t>
                </a:r>
                <a:r>
                  <a:rPr lang="en-US" sz="14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, or CAADP  implementation.</a:t>
                </a:r>
                <a:endParaRPr lang="en-US" sz="1400" dirty="0"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4F0A3A-EA15-66A4-8717-CA6093F9781B}"/>
                  </a:ext>
                </a:extLst>
              </p:cNvPr>
              <p:cNvSpPr/>
              <p:nvPr/>
            </p:nvSpPr>
            <p:spPr>
              <a:xfrm>
                <a:off x="6655130" y="5496702"/>
                <a:ext cx="1423555" cy="102891"/>
              </a:xfrm>
              <a:prstGeom prst="rect">
                <a:avLst/>
              </a:prstGeom>
              <a:solidFill>
                <a:srgbClr val="A5B9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6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BCC352-324E-7ED7-2F63-E09B918B86BD}"/>
                  </a:ext>
                </a:extLst>
              </p:cNvPr>
              <p:cNvSpPr/>
              <p:nvPr/>
            </p:nvSpPr>
            <p:spPr>
              <a:xfrm>
                <a:off x="8198835" y="5487888"/>
                <a:ext cx="1497827" cy="111705"/>
              </a:xfrm>
              <a:prstGeom prst="rect">
                <a:avLst/>
              </a:prstGeom>
              <a:solidFill>
                <a:srgbClr val="A5B942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9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282363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270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Knowledge Support System, Communications, and Advocacy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61A1F-88D5-72C7-4769-F8F36DB6833A}"/>
              </a:ext>
            </a:extLst>
          </p:cNvPr>
          <p:cNvSpPr txBox="1">
            <a:spLocks/>
          </p:cNvSpPr>
          <p:nvPr/>
        </p:nvSpPr>
        <p:spPr>
          <a:xfrm>
            <a:off x="2804582" y="1099918"/>
            <a:ext cx="9120718" cy="63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Knowledge Support System, Communications, and Advocacy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A4902F-C8D2-1C9E-7FFC-57629E60A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145056"/>
              </p:ext>
            </p:extLst>
          </p:nvPr>
        </p:nvGraphicFramePr>
        <p:xfrm>
          <a:off x="2823632" y="4175053"/>
          <a:ext cx="9368368" cy="137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768">
                  <a:extLst>
                    <a:ext uri="{9D8B030D-6E8A-4147-A177-3AD203B41FA5}">
                      <a16:colId xmlns:a16="http://schemas.microsoft.com/office/drawing/2014/main" val="3589010473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36118284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887823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136691496"/>
                    </a:ext>
                  </a:extLst>
                </a:gridCol>
              </a:tblGrid>
              <a:tr h="1379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Strengthen the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M&amp;E framework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Strengthen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reporting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systems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Deploy a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minimum level of capacity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at each level (continental, regional, and national)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Improve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communications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and enhance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advocacy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on CAADP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38511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8997472F-3EF4-539D-3A7A-D00D65F42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9244" y="3163577"/>
            <a:ext cx="728580" cy="7285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6A752AB-3776-8DE2-8701-B8E038609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88072" y="3189499"/>
            <a:ext cx="728580" cy="72858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EB9F4F4-02E0-58F8-A634-83284F60CE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05698" y="3132237"/>
            <a:ext cx="728580" cy="72858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4FA48D0-7D32-C0F2-0A5E-8BCF501C2E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31651" y="3189499"/>
            <a:ext cx="728580" cy="72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282363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270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Enhancing the CAADP Knowledge and  Support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05151A-0FA0-F149-3993-75FB92955077}"/>
              </a:ext>
            </a:extLst>
          </p:cNvPr>
          <p:cNvSpPr txBox="1">
            <a:spLocks/>
          </p:cNvSpPr>
          <p:nvPr/>
        </p:nvSpPr>
        <p:spPr>
          <a:xfrm>
            <a:off x="2705100" y="872792"/>
            <a:ext cx="9484392" cy="57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Enhancing the CAADP Knowledge and  Support System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C3AE91-F970-3342-7EA7-7A9BAD064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4040"/>
              </p:ext>
            </p:extLst>
          </p:nvPr>
        </p:nvGraphicFramePr>
        <p:xfrm>
          <a:off x="2779322" y="3050899"/>
          <a:ext cx="9419715" cy="295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439">
                  <a:extLst>
                    <a:ext uri="{9D8B030D-6E8A-4147-A177-3AD203B41FA5}">
                      <a16:colId xmlns:a16="http://schemas.microsoft.com/office/drawing/2014/main" val="3589010473"/>
                    </a:ext>
                  </a:extLst>
                </a:gridCol>
                <a:gridCol w="3124822">
                  <a:extLst>
                    <a:ext uri="{9D8B030D-6E8A-4147-A177-3AD203B41FA5}">
                      <a16:colId xmlns:a16="http://schemas.microsoft.com/office/drawing/2014/main" val="1361182841"/>
                    </a:ext>
                  </a:extLst>
                </a:gridCol>
                <a:gridCol w="2943174">
                  <a:extLst>
                    <a:ext uri="{9D8B030D-6E8A-4147-A177-3AD203B41FA5}">
                      <a16:colId xmlns:a16="http://schemas.microsoft.com/office/drawing/2014/main" val="20887823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36691496"/>
                    </a:ext>
                  </a:extLst>
                </a:gridCol>
              </a:tblGrid>
              <a:tr h="2952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Strengthen the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M&amp;E framework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Update and align the progress monitoring indicators with the new CAADP Strategy and Action Plan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Strengthen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reporting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systems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Build system capacity to produce BR Reports, track National Agri-Food Investment Plans, and provide data for decision-making 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Deploy a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minimum level of capacity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at each level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Designate an M&amp;E team at the country level to collect, synthesize, manage, and report performance data for CAADP investments 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38511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33CC6EB3-0C3E-AE39-482E-C038E331C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4222" y="2322319"/>
            <a:ext cx="703964" cy="70396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F7E4541-1390-D5EC-3B86-E9B19FE38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3913" y="2346935"/>
            <a:ext cx="703964" cy="70396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6BDFF2-C1A8-2DDE-5AE0-B8BDB8F62A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22142" y="2296137"/>
            <a:ext cx="703964" cy="7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282363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2705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Improving CAADP Communications and Advocacy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DBFFE-7B47-9C2D-BAF2-CED29EC3B8C7}"/>
              </a:ext>
            </a:extLst>
          </p:cNvPr>
          <p:cNvSpPr txBox="1">
            <a:spLocks/>
          </p:cNvSpPr>
          <p:nvPr/>
        </p:nvSpPr>
        <p:spPr>
          <a:xfrm>
            <a:off x="2823633" y="994344"/>
            <a:ext cx="9482667" cy="63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Improving CAADP Communications and Advocacy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64E751-49B1-05B7-0DEC-ADAE13863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26371"/>
              </p:ext>
            </p:extLst>
          </p:nvPr>
        </p:nvGraphicFramePr>
        <p:xfrm>
          <a:off x="2823633" y="2603500"/>
          <a:ext cx="901014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450">
                  <a:extLst>
                    <a:ext uri="{9D8B030D-6E8A-4147-A177-3AD203B41FA5}">
                      <a16:colId xmlns:a16="http://schemas.microsoft.com/office/drawing/2014/main" val="714421392"/>
                    </a:ext>
                  </a:extLst>
                </a:gridCol>
                <a:gridCol w="4491690">
                  <a:extLst>
                    <a:ext uri="{9D8B030D-6E8A-4147-A177-3AD203B41FA5}">
                      <a16:colId xmlns:a16="http://schemas.microsoft.com/office/drawing/2014/main" val="2079941790"/>
                    </a:ext>
                  </a:extLst>
                </a:gridCol>
              </a:tblGrid>
              <a:tr h="3450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COMMUNICATIONS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Develop a CAADP Communications Strategy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Build the communications capacity of key stakeholders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Raise awareness of CAADP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ADVOCACY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Develop and implement a CAADP Advocacy Strategy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Put in place collaborative frameworks and processes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Improve non-state actor engagement 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95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0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pattern&#10;&#10;Description automatically generated">
            <a:extLst>
              <a:ext uri="{FF2B5EF4-FFF2-40B4-BE49-F238E27FC236}">
                <a16:creationId xmlns:a16="http://schemas.microsoft.com/office/drawing/2014/main" id="{47A7D280-4263-87EA-AE9F-47466304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00244-7A02-27D7-F336-231EA69C8847}"/>
              </a:ext>
            </a:extLst>
          </p:cNvPr>
          <p:cNvSpPr txBox="1"/>
          <p:nvPr/>
        </p:nvSpPr>
        <p:spPr>
          <a:xfrm>
            <a:off x="3925628" y="2715403"/>
            <a:ext cx="7796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Key Political Processes Towards Kampala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1617-A3AE-55A4-AC06-B841419D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5" y="237062"/>
            <a:ext cx="118364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9F3D2-40E6-4E61-2DA3-2AEBD540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66546"/>
            <a:ext cx="11678698" cy="532578"/>
          </a:xfrm>
          <a:prstGeom prst="rect">
            <a:avLst/>
          </a:prstGeom>
        </p:spPr>
      </p:pic>
      <p:pic>
        <p:nvPicPr>
          <p:cNvPr id="13" name="Picture 12" descr="A white lightning bolt and cloud&#10;&#10;Description automatically generated">
            <a:extLst>
              <a:ext uri="{FF2B5EF4-FFF2-40B4-BE49-F238E27FC236}">
                <a16:creationId xmlns:a16="http://schemas.microsoft.com/office/drawing/2014/main" id="{21EDCDD0-185F-A450-A33F-5757CF932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018" y="2863541"/>
            <a:ext cx="1049931" cy="1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282363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270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Key Process Milestones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01552-C006-B1C9-3C7D-F82A938D594D}"/>
              </a:ext>
            </a:extLst>
          </p:cNvPr>
          <p:cNvSpPr txBox="1"/>
          <p:nvPr/>
        </p:nvSpPr>
        <p:spPr>
          <a:xfrm>
            <a:off x="3535778" y="823216"/>
            <a:ext cx="612892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Key Process Milestones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E94E00-22B9-9123-623A-12E146100CD6}"/>
              </a:ext>
            </a:extLst>
          </p:cNvPr>
          <p:cNvSpPr/>
          <p:nvPr/>
        </p:nvSpPr>
        <p:spPr>
          <a:xfrm>
            <a:off x="3497678" y="2277136"/>
            <a:ext cx="864973" cy="8649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257ED-1025-EF07-0358-938B20490103}"/>
              </a:ext>
            </a:extLst>
          </p:cNvPr>
          <p:cNvSpPr txBox="1"/>
          <p:nvPr/>
        </p:nvSpPr>
        <p:spPr>
          <a:xfrm>
            <a:off x="3640662" y="2432624"/>
            <a:ext cx="57900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E3E029-A9FF-4B47-A63C-4964986CF067}"/>
              </a:ext>
            </a:extLst>
          </p:cNvPr>
          <p:cNvSpPr txBox="1"/>
          <p:nvPr/>
        </p:nvSpPr>
        <p:spPr>
          <a:xfrm>
            <a:off x="4676474" y="2244059"/>
            <a:ext cx="6115478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Extraordinary Session of the STC on ARDWE: October 23-25, 2024 (Addis/Hybrid)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5AC00F-3856-3C76-2256-B9C909B32B0E}"/>
              </a:ext>
            </a:extLst>
          </p:cNvPr>
          <p:cNvSpPr/>
          <p:nvPr/>
        </p:nvSpPr>
        <p:spPr>
          <a:xfrm>
            <a:off x="3497678" y="3636052"/>
            <a:ext cx="864973" cy="8649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4E9DE2-0FF5-D5FA-A26A-B5B14E6F33CC}"/>
              </a:ext>
            </a:extLst>
          </p:cNvPr>
          <p:cNvSpPr txBox="1"/>
          <p:nvPr/>
        </p:nvSpPr>
        <p:spPr>
          <a:xfrm>
            <a:off x="3602991" y="3791539"/>
            <a:ext cx="65434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04E264-0E02-6AB2-6DA9-74B69C1F03CA}"/>
              </a:ext>
            </a:extLst>
          </p:cNvPr>
          <p:cNvSpPr txBox="1"/>
          <p:nvPr/>
        </p:nvSpPr>
        <p:spPr>
          <a:xfrm>
            <a:off x="4734801" y="3548862"/>
            <a:ext cx="6664621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Permanent Representatives Committee (PRC) Briefing: Early December 2024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20DF60-90E6-3BF5-E2CA-55728CA9B791}"/>
              </a:ext>
            </a:extLst>
          </p:cNvPr>
          <p:cNvSpPr/>
          <p:nvPr/>
        </p:nvSpPr>
        <p:spPr>
          <a:xfrm>
            <a:off x="3497678" y="4994967"/>
            <a:ext cx="864973" cy="8649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F17CDC-95FA-B0C8-6010-193CE0CA7AE9}"/>
              </a:ext>
            </a:extLst>
          </p:cNvPr>
          <p:cNvSpPr txBox="1"/>
          <p:nvPr/>
        </p:nvSpPr>
        <p:spPr>
          <a:xfrm>
            <a:off x="3596579" y="5150455"/>
            <a:ext cx="66717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1763D4-3D5E-40BA-D62D-B6E3461DECFC}"/>
              </a:ext>
            </a:extLst>
          </p:cNvPr>
          <p:cNvSpPr txBox="1"/>
          <p:nvPr/>
        </p:nvSpPr>
        <p:spPr>
          <a:xfrm>
            <a:off x="4676474" y="4959269"/>
            <a:ext cx="6550297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Extraordinary Session of AU Assembly: January 9-11, 2025 (Kampala, Uganda) </a:t>
            </a:r>
          </a:p>
        </p:txBody>
      </p:sp>
    </p:spTree>
    <p:extLst>
      <p:ext uri="{BB962C8B-B14F-4D97-AF65-F5344CB8AC3E}">
        <p14:creationId xmlns:p14="http://schemas.microsoft.com/office/powerpoint/2010/main" val="7353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145A7-B53E-3B0D-5A13-272EE985B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4638D7-E430-8181-38DC-E97E99341C97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320B6359-1BA0-D58D-16F9-50FECC061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806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39D321-1D86-97E3-39AF-C2F761E1BC5B}"/>
              </a:ext>
            </a:extLst>
          </p:cNvPr>
          <p:cNvSpPr txBox="1"/>
          <p:nvPr/>
        </p:nvSpPr>
        <p:spPr>
          <a:xfrm>
            <a:off x="-1" y="1874727"/>
            <a:ext cx="2705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ROLES OF FARMERS ORGANISATION IN THE IMPLEMENTATION OF THE KAMPALA DECLARATION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B74045-9219-2651-EED8-FE137DE1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C3F2B5-5289-7AC2-E0D7-F19F431D0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C379D7B-82AE-9005-0938-4BFFE23F798A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354CB1-1C5B-27AB-6F7C-46B48198F276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E3535-3D45-C6A8-0036-CD0B6438195B}"/>
              </a:ext>
            </a:extLst>
          </p:cNvPr>
          <p:cNvSpPr txBox="1"/>
          <p:nvPr/>
        </p:nvSpPr>
        <p:spPr>
          <a:xfrm>
            <a:off x="3640662" y="2432624"/>
            <a:ext cx="57900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22BB32-7F9F-4027-716A-C2B5496DB38E}"/>
              </a:ext>
            </a:extLst>
          </p:cNvPr>
          <p:cNvSpPr txBox="1"/>
          <p:nvPr/>
        </p:nvSpPr>
        <p:spPr>
          <a:xfrm>
            <a:off x="3596579" y="5150455"/>
            <a:ext cx="66717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1128F-00A8-202C-F12E-20825FD28DC5}"/>
              </a:ext>
            </a:extLst>
          </p:cNvPr>
          <p:cNvSpPr txBox="1"/>
          <p:nvPr/>
        </p:nvSpPr>
        <p:spPr>
          <a:xfrm>
            <a:off x="2927350" y="1203699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  Advocacy and Policy Influence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96C876-B578-C5AD-2497-D8C635132652}"/>
              </a:ext>
            </a:extLst>
          </p:cNvPr>
          <p:cNvSpPr txBox="1"/>
          <p:nvPr/>
        </p:nvSpPr>
        <p:spPr>
          <a:xfrm>
            <a:off x="2948517" y="1690714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 Capacity Building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 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24535-E55F-F7F7-48D0-CF0BC0BE76E6}"/>
              </a:ext>
            </a:extLst>
          </p:cNvPr>
          <p:cNvSpPr txBox="1"/>
          <p:nvPr/>
        </p:nvSpPr>
        <p:spPr>
          <a:xfrm>
            <a:off x="3130550" y="2905060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Market Access and Trade Facilitation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C11FA7-A142-863D-FB24-47A10B714497}"/>
              </a:ext>
            </a:extLst>
          </p:cNvPr>
          <p:cNvSpPr txBox="1"/>
          <p:nvPr/>
        </p:nvSpPr>
        <p:spPr>
          <a:xfrm>
            <a:off x="2948517" y="2289833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  Investment Mobilization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 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24C2F9-8590-A497-927D-1B583781784D}"/>
              </a:ext>
            </a:extLst>
          </p:cNvPr>
          <p:cNvSpPr txBox="1"/>
          <p:nvPr/>
        </p:nvSpPr>
        <p:spPr>
          <a:xfrm>
            <a:off x="3130550" y="3522722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Monitoring and Accountability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D3F726-BAE4-E5E8-4AC4-A9904C4E624C}"/>
              </a:ext>
            </a:extLst>
          </p:cNvPr>
          <p:cNvSpPr txBox="1"/>
          <p:nvPr/>
        </p:nvSpPr>
        <p:spPr>
          <a:xfrm>
            <a:off x="3130550" y="4220743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Community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4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pattern&#10;&#10;Description automatically generated">
            <a:extLst>
              <a:ext uri="{FF2B5EF4-FFF2-40B4-BE49-F238E27FC236}">
                <a16:creationId xmlns:a16="http://schemas.microsoft.com/office/drawing/2014/main" id="{47A7D280-4263-87EA-AE9F-47466304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7C2C-D481-3D02-C4F0-AE93A655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1999" cy="939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63FE67-B6C2-6850-74BA-7D9A0200F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66546"/>
            <a:ext cx="11678698" cy="532578"/>
          </a:xfrm>
          <a:prstGeom prst="rect">
            <a:avLst/>
          </a:prstGeom>
        </p:spPr>
      </p:pic>
      <p:pic>
        <p:nvPicPr>
          <p:cNvPr id="20" name="Picture 19" descr="A white line drawing of a boat&#10;&#10;Description automatically generated">
            <a:extLst>
              <a:ext uri="{FF2B5EF4-FFF2-40B4-BE49-F238E27FC236}">
                <a16:creationId xmlns:a16="http://schemas.microsoft.com/office/drawing/2014/main" id="{1A5F9AB4-5FA6-5086-ADDA-7C80CC85A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901" y="2859573"/>
            <a:ext cx="1378699" cy="1039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C81B5-3518-DF47-D7EF-9BBA88106D2C}"/>
              </a:ext>
            </a:extLst>
          </p:cNvPr>
          <p:cNvSpPr txBox="1"/>
          <p:nvPr/>
        </p:nvSpPr>
        <p:spPr>
          <a:xfrm>
            <a:off x="3897743" y="2449010"/>
            <a:ext cx="6376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ndara" panose="020E0502030303020204" pitchFamily="34" charset="0"/>
              </a:rPr>
              <a:t>Asante		| Gracias</a:t>
            </a:r>
          </a:p>
          <a:p>
            <a:r>
              <a:rPr lang="en-GB" sz="4800" b="1" dirty="0">
                <a:solidFill>
                  <a:schemeClr val="bg1"/>
                </a:solidFill>
                <a:latin typeface="Candara" panose="020E0502030303020204" pitchFamily="34" charset="0"/>
              </a:rPr>
              <a:t>Merci  	       | </a:t>
            </a:r>
            <a:r>
              <a:rPr lang="en-GB" sz="48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Obrigado</a:t>
            </a:r>
            <a:endParaRPr lang="en-GB" sz="48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GB" sz="48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Shukran</a:t>
            </a:r>
            <a:r>
              <a:rPr lang="en-GB" sz="4800" b="1" dirty="0">
                <a:solidFill>
                  <a:schemeClr val="bg1"/>
                </a:solidFill>
                <a:latin typeface="Candara" panose="020E0502030303020204" pitchFamily="34" charset="0"/>
              </a:rPr>
              <a:t>	| Thank you</a:t>
            </a:r>
            <a:endParaRPr lang="x-none" sz="4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pattern&#10;&#10;Description automatically generated">
            <a:extLst>
              <a:ext uri="{FF2B5EF4-FFF2-40B4-BE49-F238E27FC236}">
                <a16:creationId xmlns:a16="http://schemas.microsoft.com/office/drawing/2014/main" id="{47A7D280-4263-87EA-AE9F-47466304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00244-7A02-27D7-F336-231EA69C8847}"/>
              </a:ext>
            </a:extLst>
          </p:cNvPr>
          <p:cNvSpPr txBox="1"/>
          <p:nvPr/>
        </p:nvSpPr>
        <p:spPr>
          <a:xfrm>
            <a:off x="4116129" y="2863541"/>
            <a:ext cx="6358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CAADP: A Brief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1617-A3AE-55A4-AC06-B841419D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5" y="237062"/>
            <a:ext cx="118364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9F3D2-40E6-4E61-2DA3-2AEBD540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66546"/>
            <a:ext cx="11678698" cy="532578"/>
          </a:xfrm>
          <a:prstGeom prst="rect">
            <a:avLst/>
          </a:prstGeom>
        </p:spPr>
      </p:pic>
      <p:pic>
        <p:nvPicPr>
          <p:cNvPr id="13" name="Picture 12" descr="A white lightning bolt and cloud&#10;&#10;Description automatically generated">
            <a:extLst>
              <a:ext uri="{FF2B5EF4-FFF2-40B4-BE49-F238E27FC236}">
                <a16:creationId xmlns:a16="http://schemas.microsoft.com/office/drawing/2014/main" id="{21EDCDD0-185F-A450-A33F-5757CF932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018" y="2863541"/>
            <a:ext cx="1049931" cy="1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45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637963" y="2433065"/>
            <a:ext cx="3471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CAADP: A Brief History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78EF4C-F0FF-8435-26FD-E9A67E7B9F3B}"/>
              </a:ext>
            </a:extLst>
          </p:cNvPr>
          <p:cNvSpPr txBox="1"/>
          <p:nvPr/>
        </p:nvSpPr>
        <p:spPr>
          <a:xfrm>
            <a:off x="4806616" y="1443841"/>
            <a:ext cx="70237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ea typeface="Aptos" panose="020B0004020202020204" pitchFamily="34" charset="0"/>
              </a:rPr>
              <a:t>One of our </a:t>
            </a:r>
            <a:r>
              <a:rPr lang="en-US" sz="3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flagship strategies towards realization of the African Union’s </a:t>
            </a:r>
            <a:r>
              <a:rPr lang="en-US" sz="3600" i="1" u="sng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Agenda 2063 – The Africa We Want</a:t>
            </a:r>
            <a:r>
              <a:rPr lang="en-US" sz="3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ea typeface="Aptos" panose="020B0004020202020204" pitchFamily="34" charset="0"/>
              </a:rPr>
              <a:t>I</a:t>
            </a:r>
            <a:r>
              <a:rPr lang="en-US" sz="3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mplemented through ten-year successive Strategies and Action Plans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53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236" y="0"/>
            <a:ext cx="39568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69149" y="2421829"/>
            <a:ext cx="3471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CAADP: A Brief History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4F59B3E-B2ED-5F5C-A772-C4093F144DCF}"/>
              </a:ext>
            </a:extLst>
          </p:cNvPr>
          <p:cNvGrpSpPr/>
          <p:nvPr/>
        </p:nvGrpSpPr>
        <p:grpSpPr>
          <a:xfrm>
            <a:off x="3842795" y="1504709"/>
            <a:ext cx="8097319" cy="3796495"/>
            <a:chOff x="1364139" y="1559634"/>
            <a:chExt cx="9463721" cy="3738732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0D9F3C13-44D4-CF3F-AB57-27B76A195764}"/>
                </a:ext>
              </a:extLst>
            </p:cNvPr>
            <p:cNvCxnSpPr>
              <a:cxnSpLocks/>
            </p:cNvCxnSpPr>
            <p:nvPr/>
          </p:nvCxnSpPr>
          <p:spPr>
            <a:xfrm>
              <a:off x="1364139" y="2863703"/>
              <a:ext cx="9463721" cy="3038"/>
            </a:xfrm>
            <a:prstGeom prst="straightConnector1">
              <a:avLst/>
            </a:prstGeom>
            <a:ln w="57150">
              <a:solidFill>
                <a:srgbClr val="A5B942"/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35B1DB-52EE-827B-CF3A-3408E1BBD77C}"/>
                </a:ext>
              </a:extLst>
            </p:cNvPr>
            <p:cNvGrpSpPr/>
            <p:nvPr/>
          </p:nvGrpSpPr>
          <p:grpSpPr>
            <a:xfrm>
              <a:off x="6575134" y="2207098"/>
              <a:ext cx="4216932" cy="3041100"/>
              <a:chOff x="5018290" y="2702552"/>
              <a:chExt cx="4216932" cy="3041100"/>
            </a:xfrm>
          </p:grpSpPr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7B757AB-A340-4FB9-BD6E-27EC83AD7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8290" y="4018800"/>
                <a:ext cx="4216932" cy="172485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>
                  <a:defRPr lang="en-R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latin typeface="Candara" panose="020E0502030303020204" pitchFamily="34" charset="0"/>
                  </a:rPr>
                  <a:t>Malabo Declaration</a:t>
                </a:r>
              </a:p>
              <a:p>
                <a:r>
                  <a:rPr lang="en-US" sz="1600" b="1" dirty="0">
                    <a:latin typeface="Candara" panose="020E0502030303020204" pitchFamily="34" charset="0"/>
                  </a:rPr>
                  <a:t>Added commitments related to hunger, malnutrition, poverty, intra-African trade, resilience, and mutual accountability</a:t>
                </a:r>
              </a:p>
            </p:txBody>
          </p:sp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1A8C1319-20B4-BCB2-2D0C-69E21B51C242}"/>
                  </a:ext>
                </a:extLst>
              </p:cNvPr>
              <p:cNvSpPr txBox="1"/>
              <p:nvPr/>
            </p:nvSpPr>
            <p:spPr>
              <a:xfrm>
                <a:off x="5171361" y="2702552"/>
                <a:ext cx="2995642" cy="488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R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A5B942"/>
                    </a:solidFill>
                    <a:latin typeface="Candara" panose="020E0502030303020204" pitchFamily="34" charset="0"/>
                  </a:rPr>
                  <a:t>2014 – 2025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601245-E4C3-3BD5-50C8-E8FA673ADD36}"/>
                </a:ext>
              </a:extLst>
            </p:cNvPr>
            <p:cNvGrpSpPr/>
            <p:nvPr/>
          </p:nvGrpSpPr>
          <p:grpSpPr>
            <a:xfrm>
              <a:off x="1398710" y="2207098"/>
              <a:ext cx="3734771" cy="3091268"/>
              <a:chOff x="407131" y="2113021"/>
              <a:chExt cx="3734771" cy="3091268"/>
            </a:xfrm>
          </p:grpSpPr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D82F755-7429-541A-201A-514FEF36B8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131" y="3457691"/>
                <a:ext cx="3734771" cy="17465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>
                  <a:defRPr lang="en-R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latin typeface="Candara" panose="020E0502030303020204" pitchFamily="34" charset="0"/>
                  </a:rPr>
                  <a:t>Maputo Declaration</a:t>
                </a:r>
              </a:p>
              <a:p>
                <a:r>
                  <a:rPr lang="en-US" sz="1600" b="1" dirty="0">
                    <a:latin typeface="Candara" panose="020E0502030303020204" pitchFamily="34" charset="0"/>
                  </a:rPr>
                  <a:t>Allocate 10 percent of national budgets to agriculture</a:t>
                </a:r>
              </a:p>
              <a:p>
                <a:r>
                  <a:rPr lang="en-US" sz="1600" b="1" dirty="0">
                    <a:latin typeface="Candara" panose="020E0502030303020204" pitchFamily="34" charset="0"/>
                  </a:rPr>
                  <a:t>Achieve productivity growth of at least six percent/year</a:t>
                </a: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7C7F6FBC-6ACF-6977-DAA5-310B097C1F1C}"/>
                  </a:ext>
                </a:extLst>
              </p:cNvPr>
              <p:cNvSpPr txBox="1"/>
              <p:nvPr/>
            </p:nvSpPr>
            <p:spPr>
              <a:xfrm>
                <a:off x="706397" y="2113021"/>
                <a:ext cx="2237241" cy="488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R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A5B942"/>
                    </a:solidFill>
                    <a:latin typeface="Candara" panose="020E0502030303020204" pitchFamily="34" charset="0"/>
                  </a:rPr>
                  <a:t>2003 – 2013</a:t>
                </a:r>
              </a:p>
            </p:txBody>
          </p:sp>
        </p:grpSp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00F7D417-237D-B734-1D42-4FE56BEE7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975" y="1559634"/>
              <a:ext cx="1903407" cy="1806332"/>
            </a:xfrm>
            <a:custGeom>
              <a:avLst/>
              <a:gdLst>
                <a:gd name="T0" fmla="*/ 1019 w 2040"/>
                <a:gd name="T1" fmla="*/ 60 h 2300"/>
                <a:gd name="T2" fmla="*/ 1019 w 2040"/>
                <a:gd name="T3" fmla="*/ 60 h 2300"/>
                <a:gd name="T4" fmla="*/ 943 w 2040"/>
                <a:gd name="T5" fmla="*/ 80 h 2300"/>
                <a:gd name="T6" fmla="*/ 127 w 2040"/>
                <a:gd name="T7" fmla="*/ 551 h 2300"/>
                <a:gd name="T8" fmla="*/ 127 w 2040"/>
                <a:gd name="T9" fmla="*/ 551 h 2300"/>
                <a:gd name="T10" fmla="*/ 50 w 2040"/>
                <a:gd name="T11" fmla="*/ 684 h 2300"/>
                <a:gd name="T12" fmla="*/ 50 w 2040"/>
                <a:gd name="T13" fmla="*/ 1624 h 2300"/>
                <a:gd name="T14" fmla="*/ 50 w 2040"/>
                <a:gd name="T15" fmla="*/ 1624 h 2300"/>
                <a:gd name="T16" fmla="*/ 127 w 2040"/>
                <a:gd name="T17" fmla="*/ 1756 h 2300"/>
                <a:gd name="T18" fmla="*/ 943 w 2040"/>
                <a:gd name="T19" fmla="*/ 2227 h 2300"/>
                <a:gd name="T20" fmla="*/ 943 w 2040"/>
                <a:gd name="T21" fmla="*/ 2227 h 2300"/>
                <a:gd name="T22" fmla="*/ 1095 w 2040"/>
                <a:gd name="T23" fmla="*/ 2227 h 2300"/>
                <a:gd name="T24" fmla="*/ 1911 w 2040"/>
                <a:gd name="T25" fmla="*/ 1756 h 2300"/>
                <a:gd name="T26" fmla="*/ 1911 w 2040"/>
                <a:gd name="T27" fmla="*/ 1756 h 2300"/>
                <a:gd name="T28" fmla="*/ 1987 w 2040"/>
                <a:gd name="T29" fmla="*/ 1624 h 2300"/>
                <a:gd name="T30" fmla="*/ 1987 w 2040"/>
                <a:gd name="T31" fmla="*/ 684 h 2300"/>
                <a:gd name="T32" fmla="*/ 1987 w 2040"/>
                <a:gd name="T33" fmla="*/ 684 h 2300"/>
                <a:gd name="T34" fmla="*/ 1911 w 2040"/>
                <a:gd name="T35" fmla="*/ 551 h 2300"/>
                <a:gd name="T36" fmla="*/ 1095 w 2040"/>
                <a:gd name="T37" fmla="*/ 80 h 2300"/>
                <a:gd name="T38" fmla="*/ 1095 w 2040"/>
                <a:gd name="T39" fmla="*/ 80 h 2300"/>
                <a:gd name="T40" fmla="*/ 1019 w 2040"/>
                <a:gd name="T41" fmla="*/ 60 h 2300"/>
                <a:gd name="T42" fmla="*/ 1019 w 2040"/>
                <a:gd name="T43" fmla="*/ 2299 h 2300"/>
                <a:gd name="T44" fmla="*/ 1019 w 2040"/>
                <a:gd name="T45" fmla="*/ 2299 h 2300"/>
                <a:gd name="T46" fmla="*/ 917 w 2040"/>
                <a:gd name="T47" fmla="*/ 2271 h 2300"/>
                <a:gd name="T48" fmla="*/ 101 w 2040"/>
                <a:gd name="T49" fmla="*/ 1800 h 2300"/>
                <a:gd name="T50" fmla="*/ 101 w 2040"/>
                <a:gd name="T51" fmla="*/ 1800 h 2300"/>
                <a:gd name="T52" fmla="*/ 0 w 2040"/>
                <a:gd name="T53" fmla="*/ 1624 h 2300"/>
                <a:gd name="T54" fmla="*/ 0 w 2040"/>
                <a:gd name="T55" fmla="*/ 684 h 2300"/>
                <a:gd name="T56" fmla="*/ 0 w 2040"/>
                <a:gd name="T57" fmla="*/ 684 h 2300"/>
                <a:gd name="T58" fmla="*/ 101 w 2040"/>
                <a:gd name="T59" fmla="*/ 507 h 2300"/>
                <a:gd name="T60" fmla="*/ 917 w 2040"/>
                <a:gd name="T61" fmla="*/ 36 h 2300"/>
                <a:gd name="T62" fmla="*/ 917 w 2040"/>
                <a:gd name="T63" fmla="*/ 36 h 2300"/>
                <a:gd name="T64" fmla="*/ 1121 w 2040"/>
                <a:gd name="T65" fmla="*/ 36 h 2300"/>
                <a:gd name="T66" fmla="*/ 1937 w 2040"/>
                <a:gd name="T67" fmla="*/ 507 h 2300"/>
                <a:gd name="T68" fmla="*/ 1937 w 2040"/>
                <a:gd name="T69" fmla="*/ 507 h 2300"/>
                <a:gd name="T70" fmla="*/ 2039 w 2040"/>
                <a:gd name="T71" fmla="*/ 684 h 2300"/>
                <a:gd name="T72" fmla="*/ 2039 w 2040"/>
                <a:gd name="T73" fmla="*/ 1624 h 2300"/>
                <a:gd name="T74" fmla="*/ 2039 w 2040"/>
                <a:gd name="T75" fmla="*/ 1624 h 2300"/>
                <a:gd name="T76" fmla="*/ 1937 w 2040"/>
                <a:gd name="T77" fmla="*/ 1800 h 2300"/>
                <a:gd name="T78" fmla="*/ 1121 w 2040"/>
                <a:gd name="T79" fmla="*/ 2271 h 2300"/>
                <a:gd name="T80" fmla="*/ 1121 w 2040"/>
                <a:gd name="T81" fmla="*/ 2271 h 2300"/>
                <a:gd name="T82" fmla="*/ 1019 w 2040"/>
                <a:gd name="T83" fmla="*/ 2299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0" h="2300">
                  <a:moveTo>
                    <a:pt x="1019" y="60"/>
                  </a:moveTo>
                  <a:lnTo>
                    <a:pt x="1019" y="60"/>
                  </a:lnTo>
                  <a:cubicBezTo>
                    <a:pt x="992" y="60"/>
                    <a:pt x="966" y="66"/>
                    <a:pt x="943" y="80"/>
                  </a:cubicBezTo>
                  <a:lnTo>
                    <a:pt x="127" y="551"/>
                  </a:lnTo>
                  <a:lnTo>
                    <a:pt x="127" y="551"/>
                  </a:lnTo>
                  <a:cubicBezTo>
                    <a:pt x="80" y="578"/>
                    <a:pt x="50" y="629"/>
                    <a:pt x="50" y="684"/>
                  </a:cubicBezTo>
                  <a:lnTo>
                    <a:pt x="50" y="1624"/>
                  </a:lnTo>
                  <a:lnTo>
                    <a:pt x="50" y="1624"/>
                  </a:lnTo>
                  <a:cubicBezTo>
                    <a:pt x="50" y="1679"/>
                    <a:pt x="80" y="1730"/>
                    <a:pt x="127" y="1756"/>
                  </a:cubicBezTo>
                  <a:lnTo>
                    <a:pt x="943" y="2227"/>
                  </a:lnTo>
                  <a:lnTo>
                    <a:pt x="943" y="2227"/>
                  </a:lnTo>
                  <a:cubicBezTo>
                    <a:pt x="990" y="2255"/>
                    <a:pt x="1048" y="2255"/>
                    <a:pt x="1095" y="2227"/>
                  </a:cubicBezTo>
                  <a:lnTo>
                    <a:pt x="1911" y="1756"/>
                  </a:lnTo>
                  <a:lnTo>
                    <a:pt x="1911" y="1756"/>
                  </a:lnTo>
                  <a:cubicBezTo>
                    <a:pt x="1959" y="1730"/>
                    <a:pt x="1987" y="1679"/>
                    <a:pt x="1987" y="1624"/>
                  </a:cubicBezTo>
                  <a:lnTo>
                    <a:pt x="1987" y="684"/>
                  </a:lnTo>
                  <a:lnTo>
                    <a:pt x="1987" y="684"/>
                  </a:lnTo>
                  <a:cubicBezTo>
                    <a:pt x="1987" y="629"/>
                    <a:pt x="1959" y="578"/>
                    <a:pt x="1911" y="551"/>
                  </a:cubicBezTo>
                  <a:lnTo>
                    <a:pt x="1095" y="80"/>
                  </a:lnTo>
                  <a:lnTo>
                    <a:pt x="1095" y="80"/>
                  </a:lnTo>
                  <a:cubicBezTo>
                    <a:pt x="1072" y="66"/>
                    <a:pt x="1045" y="60"/>
                    <a:pt x="1019" y="60"/>
                  </a:cubicBezTo>
                  <a:close/>
                  <a:moveTo>
                    <a:pt x="1019" y="2299"/>
                  </a:moveTo>
                  <a:lnTo>
                    <a:pt x="1019" y="2299"/>
                  </a:lnTo>
                  <a:cubicBezTo>
                    <a:pt x="984" y="2299"/>
                    <a:pt x="948" y="2290"/>
                    <a:pt x="917" y="2271"/>
                  </a:cubicBezTo>
                  <a:lnTo>
                    <a:pt x="101" y="1800"/>
                  </a:lnTo>
                  <a:lnTo>
                    <a:pt x="101" y="1800"/>
                  </a:lnTo>
                  <a:cubicBezTo>
                    <a:pt x="38" y="1764"/>
                    <a:pt x="0" y="1696"/>
                    <a:pt x="0" y="1624"/>
                  </a:cubicBezTo>
                  <a:lnTo>
                    <a:pt x="0" y="684"/>
                  </a:lnTo>
                  <a:lnTo>
                    <a:pt x="0" y="684"/>
                  </a:lnTo>
                  <a:cubicBezTo>
                    <a:pt x="0" y="611"/>
                    <a:pt x="38" y="543"/>
                    <a:pt x="101" y="507"/>
                  </a:cubicBezTo>
                  <a:lnTo>
                    <a:pt x="917" y="36"/>
                  </a:lnTo>
                  <a:lnTo>
                    <a:pt x="917" y="36"/>
                  </a:lnTo>
                  <a:cubicBezTo>
                    <a:pt x="980" y="0"/>
                    <a:pt x="1058" y="0"/>
                    <a:pt x="1121" y="36"/>
                  </a:cubicBezTo>
                  <a:lnTo>
                    <a:pt x="1937" y="507"/>
                  </a:lnTo>
                  <a:lnTo>
                    <a:pt x="1937" y="507"/>
                  </a:lnTo>
                  <a:cubicBezTo>
                    <a:pt x="2000" y="543"/>
                    <a:pt x="2039" y="611"/>
                    <a:pt x="2039" y="684"/>
                  </a:cubicBezTo>
                  <a:lnTo>
                    <a:pt x="2039" y="1624"/>
                  </a:lnTo>
                  <a:lnTo>
                    <a:pt x="2039" y="1624"/>
                  </a:lnTo>
                  <a:cubicBezTo>
                    <a:pt x="2039" y="1696"/>
                    <a:pt x="2000" y="1764"/>
                    <a:pt x="1937" y="1800"/>
                  </a:cubicBezTo>
                  <a:lnTo>
                    <a:pt x="1121" y="2271"/>
                  </a:lnTo>
                  <a:lnTo>
                    <a:pt x="1121" y="2271"/>
                  </a:lnTo>
                  <a:cubicBezTo>
                    <a:pt x="1089" y="2290"/>
                    <a:pt x="1054" y="2299"/>
                    <a:pt x="1019" y="2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R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0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CBA365D4-15E5-7733-BDA6-97135DFE9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102" y="1559634"/>
              <a:ext cx="1968732" cy="1806332"/>
            </a:xfrm>
            <a:custGeom>
              <a:avLst/>
              <a:gdLst>
                <a:gd name="T0" fmla="*/ 1019 w 2040"/>
                <a:gd name="T1" fmla="*/ 60 h 2300"/>
                <a:gd name="T2" fmla="*/ 1019 w 2040"/>
                <a:gd name="T3" fmla="*/ 60 h 2300"/>
                <a:gd name="T4" fmla="*/ 943 w 2040"/>
                <a:gd name="T5" fmla="*/ 80 h 2300"/>
                <a:gd name="T6" fmla="*/ 127 w 2040"/>
                <a:gd name="T7" fmla="*/ 551 h 2300"/>
                <a:gd name="T8" fmla="*/ 127 w 2040"/>
                <a:gd name="T9" fmla="*/ 551 h 2300"/>
                <a:gd name="T10" fmla="*/ 51 w 2040"/>
                <a:gd name="T11" fmla="*/ 684 h 2300"/>
                <a:gd name="T12" fmla="*/ 51 w 2040"/>
                <a:gd name="T13" fmla="*/ 1624 h 2300"/>
                <a:gd name="T14" fmla="*/ 51 w 2040"/>
                <a:gd name="T15" fmla="*/ 1624 h 2300"/>
                <a:gd name="T16" fmla="*/ 127 w 2040"/>
                <a:gd name="T17" fmla="*/ 1756 h 2300"/>
                <a:gd name="T18" fmla="*/ 943 w 2040"/>
                <a:gd name="T19" fmla="*/ 2227 h 2300"/>
                <a:gd name="T20" fmla="*/ 943 w 2040"/>
                <a:gd name="T21" fmla="*/ 2227 h 2300"/>
                <a:gd name="T22" fmla="*/ 1096 w 2040"/>
                <a:gd name="T23" fmla="*/ 2227 h 2300"/>
                <a:gd name="T24" fmla="*/ 1911 w 2040"/>
                <a:gd name="T25" fmla="*/ 1756 h 2300"/>
                <a:gd name="T26" fmla="*/ 1911 w 2040"/>
                <a:gd name="T27" fmla="*/ 1756 h 2300"/>
                <a:gd name="T28" fmla="*/ 1988 w 2040"/>
                <a:gd name="T29" fmla="*/ 1624 h 2300"/>
                <a:gd name="T30" fmla="*/ 1988 w 2040"/>
                <a:gd name="T31" fmla="*/ 684 h 2300"/>
                <a:gd name="T32" fmla="*/ 1988 w 2040"/>
                <a:gd name="T33" fmla="*/ 684 h 2300"/>
                <a:gd name="T34" fmla="*/ 1911 w 2040"/>
                <a:gd name="T35" fmla="*/ 551 h 2300"/>
                <a:gd name="T36" fmla="*/ 1096 w 2040"/>
                <a:gd name="T37" fmla="*/ 80 h 2300"/>
                <a:gd name="T38" fmla="*/ 1096 w 2040"/>
                <a:gd name="T39" fmla="*/ 80 h 2300"/>
                <a:gd name="T40" fmla="*/ 1019 w 2040"/>
                <a:gd name="T41" fmla="*/ 60 h 2300"/>
                <a:gd name="T42" fmla="*/ 1019 w 2040"/>
                <a:gd name="T43" fmla="*/ 2299 h 2300"/>
                <a:gd name="T44" fmla="*/ 1019 w 2040"/>
                <a:gd name="T45" fmla="*/ 2299 h 2300"/>
                <a:gd name="T46" fmla="*/ 917 w 2040"/>
                <a:gd name="T47" fmla="*/ 2271 h 2300"/>
                <a:gd name="T48" fmla="*/ 101 w 2040"/>
                <a:gd name="T49" fmla="*/ 1800 h 2300"/>
                <a:gd name="T50" fmla="*/ 101 w 2040"/>
                <a:gd name="T51" fmla="*/ 1800 h 2300"/>
                <a:gd name="T52" fmla="*/ 0 w 2040"/>
                <a:gd name="T53" fmla="*/ 1624 h 2300"/>
                <a:gd name="T54" fmla="*/ 0 w 2040"/>
                <a:gd name="T55" fmla="*/ 684 h 2300"/>
                <a:gd name="T56" fmla="*/ 0 w 2040"/>
                <a:gd name="T57" fmla="*/ 684 h 2300"/>
                <a:gd name="T58" fmla="*/ 101 w 2040"/>
                <a:gd name="T59" fmla="*/ 507 h 2300"/>
                <a:gd name="T60" fmla="*/ 917 w 2040"/>
                <a:gd name="T61" fmla="*/ 36 h 2300"/>
                <a:gd name="T62" fmla="*/ 917 w 2040"/>
                <a:gd name="T63" fmla="*/ 36 h 2300"/>
                <a:gd name="T64" fmla="*/ 1121 w 2040"/>
                <a:gd name="T65" fmla="*/ 36 h 2300"/>
                <a:gd name="T66" fmla="*/ 1937 w 2040"/>
                <a:gd name="T67" fmla="*/ 507 h 2300"/>
                <a:gd name="T68" fmla="*/ 1937 w 2040"/>
                <a:gd name="T69" fmla="*/ 507 h 2300"/>
                <a:gd name="T70" fmla="*/ 2039 w 2040"/>
                <a:gd name="T71" fmla="*/ 684 h 2300"/>
                <a:gd name="T72" fmla="*/ 2039 w 2040"/>
                <a:gd name="T73" fmla="*/ 1624 h 2300"/>
                <a:gd name="T74" fmla="*/ 2039 w 2040"/>
                <a:gd name="T75" fmla="*/ 1624 h 2300"/>
                <a:gd name="T76" fmla="*/ 1937 w 2040"/>
                <a:gd name="T77" fmla="*/ 1800 h 2300"/>
                <a:gd name="T78" fmla="*/ 1121 w 2040"/>
                <a:gd name="T79" fmla="*/ 2271 h 2300"/>
                <a:gd name="T80" fmla="*/ 1121 w 2040"/>
                <a:gd name="T81" fmla="*/ 2271 h 2300"/>
                <a:gd name="T82" fmla="*/ 1019 w 2040"/>
                <a:gd name="T83" fmla="*/ 2299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0" h="2300">
                  <a:moveTo>
                    <a:pt x="1019" y="60"/>
                  </a:moveTo>
                  <a:lnTo>
                    <a:pt x="1019" y="60"/>
                  </a:lnTo>
                  <a:cubicBezTo>
                    <a:pt x="992" y="60"/>
                    <a:pt x="966" y="66"/>
                    <a:pt x="943" y="80"/>
                  </a:cubicBezTo>
                  <a:lnTo>
                    <a:pt x="127" y="551"/>
                  </a:lnTo>
                  <a:lnTo>
                    <a:pt x="127" y="551"/>
                  </a:lnTo>
                  <a:cubicBezTo>
                    <a:pt x="80" y="578"/>
                    <a:pt x="51" y="629"/>
                    <a:pt x="51" y="684"/>
                  </a:cubicBezTo>
                  <a:lnTo>
                    <a:pt x="51" y="1624"/>
                  </a:lnTo>
                  <a:lnTo>
                    <a:pt x="51" y="1624"/>
                  </a:lnTo>
                  <a:cubicBezTo>
                    <a:pt x="51" y="1679"/>
                    <a:pt x="80" y="1730"/>
                    <a:pt x="127" y="1756"/>
                  </a:cubicBezTo>
                  <a:lnTo>
                    <a:pt x="943" y="2227"/>
                  </a:lnTo>
                  <a:lnTo>
                    <a:pt x="943" y="2227"/>
                  </a:lnTo>
                  <a:cubicBezTo>
                    <a:pt x="990" y="2255"/>
                    <a:pt x="1049" y="2255"/>
                    <a:pt x="1096" y="2227"/>
                  </a:cubicBezTo>
                  <a:lnTo>
                    <a:pt x="1911" y="1756"/>
                  </a:lnTo>
                  <a:lnTo>
                    <a:pt x="1911" y="1756"/>
                  </a:lnTo>
                  <a:cubicBezTo>
                    <a:pt x="1959" y="1730"/>
                    <a:pt x="1988" y="1679"/>
                    <a:pt x="1988" y="1624"/>
                  </a:cubicBezTo>
                  <a:lnTo>
                    <a:pt x="1988" y="684"/>
                  </a:lnTo>
                  <a:lnTo>
                    <a:pt x="1988" y="684"/>
                  </a:lnTo>
                  <a:cubicBezTo>
                    <a:pt x="1988" y="629"/>
                    <a:pt x="1959" y="578"/>
                    <a:pt x="1911" y="551"/>
                  </a:cubicBezTo>
                  <a:lnTo>
                    <a:pt x="1096" y="80"/>
                  </a:lnTo>
                  <a:lnTo>
                    <a:pt x="1096" y="80"/>
                  </a:lnTo>
                  <a:cubicBezTo>
                    <a:pt x="1072" y="66"/>
                    <a:pt x="1046" y="60"/>
                    <a:pt x="1019" y="60"/>
                  </a:cubicBezTo>
                  <a:close/>
                  <a:moveTo>
                    <a:pt x="1019" y="2299"/>
                  </a:moveTo>
                  <a:lnTo>
                    <a:pt x="1019" y="2299"/>
                  </a:lnTo>
                  <a:cubicBezTo>
                    <a:pt x="984" y="2299"/>
                    <a:pt x="949" y="2290"/>
                    <a:pt x="917" y="2271"/>
                  </a:cubicBezTo>
                  <a:lnTo>
                    <a:pt x="101" y="1800"/>
                  </a:lnTo>
                  <a:lnTo>
                    <a:pt x="101" y="1800"/>
                  </a:lnTo>
                  <a:cubicBezTo>
                    <a:pt x="38" y="1764"/>
                    <a:pt x="0" y="1696"/>
                    <a:pt x="0" y="1624"/>
                  </a:cubicBezTo>
                  <a:lnTo>
                    <a:pt x="0" y="684"/>
                  </a:lnTo>
                  <a:lnTo>
                    <a:pt x="0" y="684"/>
                  </a:lnTo>
                  <a:cubicBezTo>
                    <a:pt x="0" y="611"/>
                    <a:pt x="38" y="543"/>
                    <a:pt x="101" y="507"/>
                  </a:cubicBezTo>
                  <a:lnTo>
                    <a:pt x="917" y="36"/>
                  </a:lnTo>
                  <a:lnTo>
                    <a:pt x="917" y="36"/>
                  </a:lnTo>
                  <a:cubicBezTo>
                    <a:pt x="980" y="0"/>
                    <a:pt x="1059" y="0"/>
                    <a:pt x="1121" y="36"/>
                  </a:cubicBezTo>
                  <a:lnTo>
                    <a:pt x="1937" y="507"/>
                  </a:lnTo>
                  <a:lnTo>
                    <a:pt x="1937" y="507"/>
                  </a:lnTo>
                  <a:cubicBezTo>
                    <a:pt x="2000" y="543"/>
                    <a:pt x="2039" y="611"/>
                    <a:pt x="2039" y="684"/>
                  </a:cubicBezTo>
                  <a:lnTo>
                    <a:pt x="2039" y="1624"/>
                  </a:lnTo>
                  <a:lnTo>
                    <a:pt x="2039" y="1624"/>
                  </a:lnTo>
                  <a:cubicBezTo>
                    <a:pt x="2039" y="1696"/>
                    <a:pt x="2000" y="1764"/>
                    <a:pt x="1937" y="1800"/>
                  </a:cubicBezTo>
                  <a:lnTo>
                    <a:pt x="1121" y="2271"/>
                  </a:lnTo>
                  <a:lnTo>
                    <a:pt x="1121" y="2271"/>
                  </a:lnTo>
                  <a:cubicBezTo>
                    <a:pt x="1090" y="2290"/>
                    <a:pt x="1054" y="2299"/>
                    <a:pt x="1019" y="2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R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0" dirty="0">
                <a:latin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1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236" y="0"/>
            <a:ext cx="39568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69149" y="2421829"/>
            <a:ext cx="3471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Progress and Achievements: 2003-2024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I. Enhanced Political Profile of Agriculture </a:t>
            </a:r>
            <a:endParaRPr lang="en-US" sz="2400" spc="-60" dirty="0">
              <a:solidFill>
                <a:schemeClr val="accent2">
                  <a:lumMod val="40000"/>
                  <a:lumOff val="6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26" name="Freeform 114">
            <a:extLst>
              <a:ext uri="{FF2B5EF4-FFF2-40B4-BE49-F238E27FC236}">
                <a16:creationId xmlns:a16="http://schemas.microsoft.com/office/drawing/2014/main" id="{BB3E1342-C56F-39E0-5F31-05890466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0689" y="1225710"/>
            <a:ext cx="2154461" cy="472348"/>
          </a:xfrm>
          <a:custGeom>
            <a:avLst/>
            <a:gdLst>
              <a:gd name="T0" fmla="*/ 1715728 w 4767"/>
              <a:gd name="T1" fmla="*/ 0 h 1047"/>
              <a:gd name="T2" fmla="*/ 0 w 4767"/>
              <a:gd name="T3" fmla="*/ 0 h 1047"/>
              <a:gd name="T4" fmla="*/ 0 w 4767"/>
              <a:gd name="T5" fmla="*/ 375879 h 1047"/>
              <a:gd name="T6" fmla="*/ 1715728 w 4767"/>
              <a:gd name="T7" fmla="*/ 375879 h 1047"/>
              <a:gd name="T8" fmla="*/ 1607010 w 4767"/>
              <a:gd name="T9" fmla="*/ 187939 h 1047"/>
              <a:gd name="T10" fmla="*/ 1715728 w 4767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7" h="1047">
                <a:moveTo>
                  <a:pt x="4766" y="0"/>
                </a:moveTo>
                <a:lnTo>
                  <a:pt x="0" y="0"/>
                </a:lnTo>
                <a:lnTo>
                  <a:pt x="0" y="1046"/>
                </a:lnTo>
                <a:lnTo>
                  <a:pt x="4766" y="1046"/>
                </a:lnTo>
                <a:lnTo>
                  <a:pt x="4464" y="523"/>
                </a:lnTo>
                <a:lnTo>
                  <a:pt x="4766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7" name="Freeform 168">
            <a:extLst>
              <a:ext uri="{FF2B5EF4-FFF2-40B4-BE49-F238E27FC236}">
                <a16:creationId xmlns:a16="http://schemas.microsoft.com/office/drawing/2014/main" id="{626E8B22-B04D-8342-1C23-4DD703741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221" y="4053598"/>
            <a:ext cx="2154461" cy="472347"/>
          </a:xfrm>
          <a:custGeom>
            <a:avLst/>
            <a:gdLst>
              <a:gd name="T0" fmla="*/ 1715728 w 4767"/>
              <a:gd name="T1" fmla="*/ 0 h 1047"/>
              <a:gd name="T2" fmla="*/ 0 w 4767"/>
              <a:gd name="T3" fmla="*/ 0 h 1047"/>
              <a:gd name="T4" fmla="*/ 0 w 4767"/>
              <a:gd name="T5" fmla="*/ 375878 h 1047"/>
              <a:gd name="T6" fmla="*/ 1715728 w 4767"/>
              <a:gd name="T7" fmla="*/ 375878 h 1047"/>
              <a:gd name="T8" fmla="*/ 1607010 w 4767"/>
              <a:gd name="T9" fmla="*/ 187939 h 1047"/>
              <a:gd name="T10" fmla="*/ 1715728 w 4767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7" h="1047">
                <a:moveTo>
                  <a:pt x="4766" y="0"/>
                </a:moveTo>
                <a:lnTo>
                  <a:pt x="0" y="0"/>
                </a:lnTo>
                <a:lnTo>
                  <a:pt x="0" y="1046"/>
                </a:lnTo>
                <a:lnTo>
                  <a:pt x="4766" y="1046"/>
                </a:lnTo>
                <a:lnTo>
                  <a:pt x="4464" y="523"/>
                </a:lnTo>
                <a:lnTo>
                  <a:pt x="4766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8" name="Freeform 222">
            <a:extLst>
              <a:ext uri="{FF2B5EF4-FFF2-40B4-BE49-F238E27FC236}">
                <a16:creationId xmlns:a16="http://schemas.microsoft.com/office/drawing/2014/main" id="{43B7AE59-2F08-6F0C-3879-872C86EE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365" y="2744232"/>
            <a:ext cx="2154460" cy="472347"/>
          </a:xfrm>
          <a:custGeom>
            <a:avLst/>
            <a:gdLst>
              <a:gd name="T0" fmla="*/ 0 w 4766"/>
              <a:gd name="T1" fmla="*/ 0 h 1047"/>
              <a:gd name="T2" fmla="*/ 1715727 w 4766"/>
              <a:gd name="T3" fmla="*/ 0 h 1047"/>
              <a:gd name="T4" fmla="*/ 1715727 w 4766"/>
              <a:gd name="T5" fmla="*/ 375878 h 1047"/>
              <a:gd name="T6" fmla="*/ 0 w 4766"/>
              <a:gd name="T7" fmla="*/ 375878 h 1047"/>
              <a:gd name="T8" fmla="*/ 108381 w 4766"/>
              <a:gd name="T9" fmla="*/ 188298 h 1047"/>
              <a:gd name="T10" fmla="*/ 0 w 4766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6" h="1047">
                <a:moveTo>
                  <a:pt x="0" y="0"/>
                </a:moveTo>
                <a:lnTo>
                  <a:pt x="4765" y="0"/>
                </a:lnTo>
                <a:lnTo>
                  <a:pt x="4765" y="1046"/>
                </a:lnTo>
                <a:lnTo>
                  <a:pt x="0" y="1046"/>
                </a:lnTo>
                <a:lnTo>
                  <a:pt x="301" y="52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20DBBF-150F-8695-0C6D-54C175C81F0F}"/>
              </a:ext>
            </a:extLst>
          </p:cNvPr>
          <p:cNvSpPr txBox="1"/>
          <p:nvPr/>
        </p:nvSpPr>
        <p:spPr>
          <a:xfrm>
            <a:off x="8920238" y="1283805"/>
            <a:ext cx="2001762" cy="3157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750"/>
              </a:lnSpc>
            </a:pPr>
            <a:r>
              <a:rPr lang="es-NI" sz="14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1 - AGENDA SETTING</a:t>
            </a:r>
            <a:endParaRPr lang="en-US" sz="14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32E799-A733-BFF9-6407-912D9687030E}"/>
              </a:ext>
            </a:extLst>
          </p:cNvPr>
          <p:cNvSpPr txBox="1"/>
          <p:nvPr/>
        </p:nvSpPr>
        <p:spPr>
          <a:xfrm>
            <a:off x="8828221" y="1761196"/>
            <a:ext cx="2557348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Raised agriculture's significance and profile in national, regional, and continental agendas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ED2466-04BC-44FA-4FB7-0A9E95BDE25A}"/>
              </a:ext>
            </a:extLst>
          </p:cNvPr>
          <p:cNvSpPr txBox="1"/>
          <p:nvPr/>
        </p:nvSpPr>
        <p:spPr>
          <a:xfrm>
            <a:off x="6310307" y="2796678"/>
            <a:ext cx="1792240" cy="3157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750"/>
              </a:lnSpc>
            </a:pPr>
            <a:r>
              <a:rPr lang="es-NI" sz="14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2 - INVESTMENTS</a:t>
            </a:r>
            <a:endParaRPr lang="en-US" sz="14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F7C578-2054-332D-7476-50C91CE6677D}"/>
              </a:ext>
            </a:extLst>
          </p:cNvPr>
          <p:cNvSpPr txBox="1"/>
          <p:nvPr/>
        </p:nvSpPr>
        <p:spPr>
          <a:xfrm>
            <a:off x="5965223" y="3276206"/>
            <a:ext cx="2185945" cy="7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Increased investment in agriculture across African countries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B651A0-6748-3ED2-CBCD-AFB5194388B9}"/>
              </a:ext>
            </a:extLst>
          </p:cNvPr>
          <p:cNvSpPr txBox="1"/>
          <p:nvPr/>
        </p:nvSpPr>
        <p:spPr>
          <a:xfrm>
            <a:off x="8917770" y="4115529"/>
            <a:ext cx="1607067" cy="3157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750"/>
              </a:lnSpc>
            </a:pPr>
            <a:r>
              <a:rPr lang="es-NI" sz="14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3 - OWNERSHIP </a:t>
            </a:r>
            <a:endParaRPr lang="en-US" sz="14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11AA9A-D74C-D65D-0C69-70BC9EE21EB3}"/>
              </a:ext>
            </a:extLst>
          </p:cNvPr>
          <p:cNvSpPr txBox="1"/>
          <p:nvPr/>
        </p:nvSpPr>
        <p:spPr>
          <a:xfrm>
            <a:off x="8917770" y="4592691"/>
            <a:ext cx="2557348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Strengthened African ownership and leadership in agricultural development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63AE43-1BB9-9787-BEE0-3E03C6122DD1}"/>
              </a:ext>
            </a:extLst>
          </p:cNvPr>
          <p:cNvCxnSpPr/>
          <p:nvPr/>
        </p:nvCxnSpPr>
        <p:spPr>
          <a:xfrm>
            <a:off x="8609013" y="666750"/>
            <a:ext cx="0" cy="5524500"/>
          </a:xfrm>
          <a:prstGeom prst="line">
            <a:avLst/>
          </a:prstGeom>
          <a:ln w="101600"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3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236" y="0"/>
            <a:ext cx="39568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102463" y="1973295"/>
            <a:ext cx="34710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Progress and Achievements: 2003-2024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II. Strengthened National and Regional Planning Systems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2" name="Freeform 114">
            <a:extLst>
              <a:ext uri="{FF2B5EF4-FFF2-40B4-BE49-F238E27FC236}">
                <a16:creationId xmlns:a16="http://schemas.microsoft.com/office/drawing/2014/main" id="{7B9EAC68-F302-A091-8EDE-0C2CD68B2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0689" y="1032387"/>
            <a:ext cx="2154461" cy="472348"/>
          </a:xfrm>
          <a:custGeom>
            <a:avLst/>
            <a:gdLst>
              <a:gd name="T0" fmla="*/ 1715728 w 4767"/>
              <a:gd name="T1" fmla="*/ 0 h 1047"/>
              <a:gd name="T2" fmla="*/ 0 w 4767"/>
              <a:gd name="T3" fmla="*/ 0 h 1047"/>
              <a:gd name="T4" fmla="*/ 0 w 4767"/>
              <a:gd name="T5" fmla="*/ 375879 h 1047"/>
              <a:gd name="T6" fmla="*/ 1715728 w 4767"/>
              <a:gd name="T7" fmla="*/ 375879 h 1047"/>
              <a:gd name="T8" fmla="*/ 1607010 w 4767"/>
              <a:gd name="T9" fmla="*/ 187939 h 1047"/>
              <a:gd name="T10" fmla="*/ 1715728 w 4767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7" h="1047">
                <a:moveTo>
                  <a:pt x="4766" y="0"/>
                </a:moveTo>
                <a:lnTo>
                  <a:pt x="0" y="0"/>
                </a:lnTo>
                <a:lnTo>
                  <a:pt x="0" y="1046"/>
                </a:lnTo>
                <a:lnTo>
                  <a:pt x="4766" y="1046"/>
                </a:lnTo>
                <a:lnTo>
                  <a:pt x="4464" y="523"/>
                </a:lnTo>
                <a:lnTo>
                  <a:pt x="4766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3" name="Freeform 168">
            <a:extLst>
              <a:ext uri="{FF2B5EF4-FFF2-40B4-BE49-F238E27FC236}">
                <a16:creationId xmlns:a16="http://schemas.microsoft.com/office/drawing/2014/main" id="{7FB81EEF-95D2-DF60-5FEB-AF9C7B81C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0689" y="3320901"/>
            <a:ext cx="2154461" cy="472347"/>
          </a:xfrm>
          <a:custGeom>
            <a:avLst/>
            <a:gdLst>
              <a:gd name="T0" fmla="*/ 1715728 w 4767"/>
              <a:gd name="T1" fmla="*/ 0 h 1047"/>
              <a:gd name="T2" fmla="*/ 0 w 4767"/>
              <a:gd name="T3" fmla="*/ 0 h 1047"/>
              <a:gd name="T4" fmla="*/ 0 w 4767"/>
              <a:gd name="T5" fmla="*/ 375878 h 1047"/>
              <a:gd name="T6" fmla="*/ 1715728 w 4767"/>
              <a:gd name="T7" fmla="*/ 375878 h 1047"/>
              <a:gd name="T8" fmla="*/ 1607010 w 4767"/>
              <a:gd name="T9" fmla="*/ 187939 h 1047"/>
              <a:gd name="T10" fmla="*/ 1715728 w 4767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7" h="1047">
                <a:moveTo>
                  <a:pt x="4766" y="0"/>
                </a:moveTo>
                <a:lnTo>
                  <a:pt x="0" y="0"/>
                </a:lnTo>
                <a:lnTo>
                  <a:pt x="0" y="1046"/>
                </a:lnTo>
                <a:lnTo>
                  <a:pt x="4766" y="1046"/>
                </a:lnTo>
                <a:lnTo>
                  <a:pt x="4464" y="523"/>
                </a:lnTo>
                <a:lnTo>
                  <a:pt x="4766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4" name="Freeform 222">
            <a:extLst>
              <a:ext uri="{FF2B5EF4-FFF2-40B4-BE49-F238E27FC236}">
                <a16:creationId xmlns:a16="http://schemas.microsoft.com/office/drawing/2014/main" id="{71B36D35-6037-D4C8-28F5-D27EE9173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762" y="2136814"/>
            <a:ext cx="2154460" cy="472347"/>
          </a:xfrm>
          <a:custGeom>
            <a:avLst/>
            <a:gdLst>
              <a:gd name="T0" fmla="*/ 0 w 4766"/>
              <a:gd name="T1" fmla="*/ 0 h 1047"/>
              <a:gd name="T2" fmla="*/ 1715727 w 4766"/>
              <a:gd name="T3" fmla="*/ 0 h 1047"/>
              <a:gd name="T4" fmla="*/ 1715727 w 4766"/>
              <a:gd name="T5" fmla="*/ 375878 h 1047"/>
              <a:gd name="T6" fmla="*/ 0 w 4766"/>
              <a:gd name="T7" fmla="*/ 375878 h 1047"/>
              <a:gd name="T8" fmla="*/ 108381 w 4766"/>
              <a:gd name="T9" fmla="*/ 188298 h 1047"/>
              <a:gd name="T10" fmla="*/ 0 w 4766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6" h="1047">
                <a:moveTo>
                  <a:pt x="0" y="0"/>
                </a:moveTo>
                <a:lnTo>
                  <a:pt x="4765" y="0"/>
                </a:lnTo>
                <a:lnTo>
                  <a:pt x="4765" y="1046"/>
                </a:lnTo>
                <a:lnTo>
                  <a:pt x="0" y="1046"/>
                </a:lnTo>
                <a:lnTo>
                  <a:pt x="301" y="52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6" name="Freeform 276">
            <a:extLst>
              <a:ext uri="{FF2B5EF4-FFF2-40B4-BE49-F238E27FC236}">
                <a16:creationId xmlns:a16="http://schemas.microsoft.com/office/drawing/2014/main" id="{D6D96FBF-A75A-0A39-3769-A371BC7D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763" y="4405628"/>
            <a:ext cx="2154460" cy="472347"/>
          </a:xfrm>
          <a:custGeom>
            <a:avLst/>
            <a:gdLst>
              <a:gd name="T0" fmla="*/ 0 w 4766"/>
              <a:gd name="T1" fmla="*/ 0 h 1047"/>
              <a:gd name="T2" fmla="*/ 1715727 w 4766"/>
              <a:gd name="T3" fmla="*/ 0 h 1047"/>
              <a:gd name="T4" fmla="*/ 1715727 w 4766"/>
              <a:gd name="T5" fmla="*/ 375878 h 1047"/>
              <a:gd name="T6" fmla="*/ 0 w 4766"/>
              <a:gd name="T7" fmla="*/ 375878 h 1047"/>
              <a:gd name="T8" fmla="*/ 108381 w 4766"/>
              <a:gd name="T9" fmla="*/ 187939 h 1047"/>
              <a:gd name="T10" fmla="*/ 0 w 4766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6" h="1047">
                <a:moveTo>
                  <a:pt x="0" y="0"/>
                </a:moveTo>
                <a:lnTo>
                  <a:pt x="4765" y="0"/>
                </a:lnTo>
                <a:lnTo>
                  <a:pt x="4765" y="1046"/>
                </a:lnTo>
                <a:lnTo>
                  <a:pt x="0" y="1046"/>
                </a:lnTo>
                <a:lnTo>
                  <a:pt x="301" y="523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CD88D6-860B-4313-ACA0-11C1200A68E7}"/>
              </a:ext>
            </a:extLst>
          </p:cNvPr>
          <p:cNvCxnSpPr/>
          <p:nvPr/>
        </p:nvCxnSpPr>
        <p:spPr>
          <a:xfrm>
            <a:off x="8609013" y="666750"/>
            <a:ext cx="0" cy="5524500"/>
          </a:xfrm>
          <a:prstGeom prst="line">
            <a:avLst/>
          </a:prstGeom>
          <a:ln w="101600"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BE1BCA-31BF-2DAB-5EF0-367D08753234}"/>
              </a:ext>
            </a:extLst>
          </p:cNvPr>
          <p:cNvSpPr txBox="1"/>
          <p:nvPr/>
        </p:nvSpPr>
        <p:spPr>
          <a:xfrm>
            <a:off x="8920237" y="1090482"/>
            <a:ext cx="2154459" cy="3157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750"/>
              </a:lnSpc>
            </a:pPr>
            <a:r>
              <a:rPr lang="es-NI" sz="12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– ADOPTING CAADP</a:t>
            </a:r>
            <a:endParaRPr lang="en-US" sz="12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07410-394C-253B-F9D6-1AEA53874287}"/>
              </a:ext>
            </a:extLst>
          </p:cNvPr>
          <p:cNvSpPr txBox="1"/>
          <p:nvPr/>
        </p:nvSpPr>
        <p:spPr>
          <a:xfrm>
            <a:off x="8828221" y="1567873"/>
            <a:ext cx="2557348" cy="7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Countries signed CAADP Compacts as a sign of commitment -45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11004F-41E1-3B41-DF5A-E09B260F0485}"/>
              </a:ext>
            </a:extLst>
          </p:cNvPr>
          <p:cNvSpPr txBox="1"/>
          <p:nvPr/>
        </p:nvSpPr>
        <p:spPr>
          <a:xfrm>
            <a:off x="6237761" y="2196441"/>
            <a:ext cx="2149567" cy="30854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750"/>
              </a:lnSpc>
            </a:pPr>
            <a:r>
              <a:rPr lang="es-NI" sz="12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– NATIONAL PLANNING</a:t>
            </a:r>
            <a:endParaRPr lang="en-US" sz="12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0E16C-34ED-CB05-EA2B-07CF51DE7773}"/>
              </a:ext>
            </a:extLst>
          </p:cNvPr>
          <p:cNvSpPr txBox="1"/>
          <p:nvPr/>
        </p:nvSpPr>
        <p:spPr>
          <a:xfrm>
            <a:off x="6144620" y="2668788"/>
            <a:ext cx="2185945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Development of National Agricultural Investment Plans (NAIPs) - 35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2E1CE-FEAD-AF86-90D2-3514C5361C7D}"/>
              </a:ext>
            </a:extLst>
          </p:cNvPr>
          <p:cNvSpPr txBox="1"/>
          <p:nvPr/>
        </p:nvSpPr>
        <p:spPr>
          <a:xfrm>
            <a:off x="8920238" y="3390013"/>
            <a:ext cx="2064910" cy="30854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750"/>
              </a:lnSpc>
            </a:pPr>
            <a:r>
              <a:rPr lang="es-NI" sz="12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 – REGIONAL PLANNING</a:t>
            </a:r>
            <a:endParaRPr lang="en-US" sz="12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D7C2E-3867-55C0-F69E-093938390712}"/>
              </a:ext>
            </a:extLst>
          </p:cNvPr>
          <p:cNvSpPr txBox="1"/>
          <p:nvPr/>
        </p:nvSpPr>
        <p:spPr>
          <a:xfrm>
            <a:off x="8920238" y="3859994"/>
            <a:ext cx="2557348" cy="7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Establishment of Regional Agricultural Investment Plans (RAIPs) - 4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63E1C-1566-17D0-614A-E8FA0869776D}"/>
              </a:ext>
            </a:extLst>
          </p:cNvPr>
          <p:cNvSpPr txBox="1"/>
          <p:nvPr/>
        </p:nvSpPr>
        <p:spPr>
          <a:xfrm>
            <a:off x="6237762" y="4474676"/>
            <a:ext cx="2092801" cy="3049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750"/>
              </a:lnSpc>
            </a:pPr>
            <a:r>
              <a:rPr lang="es-NI" sz="11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4- POLICY ENHANCEMENT</a:t>
            </a:r>
            <a:endParaRPr lang="en-US" sz="11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A3DD49-38A3-655E-A229-2D52A151636A}"/>
              </a:ext>
            </a:extLst>
          </p:cNvPr>
          <p:cNvSpPr txBox="1"/>
          <p:nvPr/>
        </p:nvSpPr>
        <p:spPr>
          <a:xfrm>
            <a:off x="6096080" y="4995226"/>
            <a:ext cx="2578996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Linked agricultural policies to economic policies, with a target of reducing poverty</a:t>
            </a:r>
          </a:p>
        </p:txBody>
      </p:sp>
    </p:spTree>
    <p:extLst>
      <p:ext uri="{BB962C8B-B14F-4D97-AF65-F5344CB8AC3E}">
        <p14:creationId xmlns:p14="http://schemas.microsoft.com/office/powerpoint/2010/main" val="1681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236" y="0"/>
            <a:ext cx="39568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102463" y="1973295"/>
            <a:ext cx="34710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Progress and Achievements: 2003-2024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III. Established a Robust Monitoring and Reporting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20" name="Freeform 114">
            <a:extLst>
              <a:ext uri="{FF2B5EF4-FFF2-40B4-BE49-F238E27FC236}">
                <a16:creationId xmlns:a16="http://schemas.microsoft.com/office/drawing/2014/main" id="{14AC3685-37EE-E49E-B771-3A1684EA4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082" y="1663786"/>
            <a:ext cx="2291258" cy="468740"/>
          </a:xfrm>
          <a:custGeom>
            <a:avLst/>
            <a:gdLst>
              <a:gd name="T0" fmla="*/ 1715728 w 4767"/>
              <a:gd name="T1" fmla="*/ 0 h 1047"/>
              <a:gd name="T2" fmla="*/ 0 w 4767"/>
              <a:gd name="T3" fmla="*/ 0 h 1047"/>
              <a:gd name="T4" fmla="*/ 0 w 4767"/>
              <a:gd name="T5" fmla="*/ 375879 h 1047"/>
              <a:gd name="T6" fmla="*/ 1715728 w 4767"/>
              <a:gd name="T7" fmla="*/ 375879 h 1047"/>
              <a:gd name="T8" fmla="*/ 1607010 w 4767"/>
              <a:gd name="T9" fmla="*/ 187939 h 1047"/>
              <a:gd name="T10" fmla="*/ 1715728 w 4767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7" h="1047">
                <a:moveTo>
                  <a:pt x="4766" y="0"/>
                </a:moveTo>
                <a:lnTo>
                  <a:pt x="0" y="0"/>
                </a:lnTo>
                <a:lnTo>
                  <a:pt x="0" y="1046"/>
                </a:lnTo>
                <a:lnTo>
                  <a:pt x="4766" y="1046"/>
                </a:lnTo>
                <a:lnTo>
                  <a:pt x="4464" y="523"/>
                </a:lnTo>
                <a:lnTo>
                  <a:pt x="4766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1" name="Freeform 222">
            <a:extLst>
              <a:ext uri="{FF2B5EF4-FFF2-40B4-BE49-F238E27FC236}">
                <a16:creationId xmlns:a16="http://schemas.microsoft.com/office/drawing/2014/main" id="{6408A9C7-4B8D-EA6C-C007-D2DCA9102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48064"/>
            <a:ext cx="2239193" cy="472347"/>
          </a:xfrm>
          <a:custGeom>
            <a:avLst/>
            <a:gdLst>
              <a:gd name="T0" fmla="*/ 0 w 4766"/>
              <a:gd name="T1" fmla="*/ 0 h 1047"/>
              <a:gd name="T2" fmla="*/ 1715727 w 4766"/>
              <a:gd name="T3" fmla="*/ 0 h 1047"/>
              <a:gd name="T4" fmla="*/ 1715727 w 4766"/>
              <a:gd name="T5" fmla="*/ 375878 h 1047"/>
              <a:gd name="T6" fmla="*/ 0 w 4766"/>
              <a:gd name="T7" fmla="*/ 375878 h 1047"/>
              <a:gd name="T8" fmla="*/ 108381 w 4766"/>
              <a:gd name="T9" fmla="*/ 188298 h 1047"/>
              <a:gd name="T10" fmla="*/ 0 w 4766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6" h="1047">
                <a:moveTo>
                  <a:pt x="0" y="0"/>
                </a:moveTo>
                <a:lnTo>
                  <a:pt x="4765" y="0"/>
                </a:lnTo>
                <a:lnTo>
                  <a:pt x="4765" y="1046"/>
                </a:lnTo>
                <a:lnTo>
                  <a:pt x="0" y="1046"/>
                </a:lnTo>
                <a:lnTo>
                  <a:pt x="301" y="52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1D72ED-37DE-31D0-1C44-968CCD735D79}"/>
              </a:ext>
            </a:extLst>
          </p:cNvPr>
          <p:cNvCxnSpPr/>
          <p:nvPr/>
        </p:nvCxnSpPr>
        <p:spPr>
          <a:xfrm>
            <a:off x="8609013" y="666750"/>
            <a:ext cx="0" cy="5524500"/>
          </a:xfrm>
          <a:prstGeom prst="line">
            <a:avLst/>
          </a:prstGeom>
          <a:ln w="101600"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19BA3E-8D56-907F-15DA-F2D3DC955B79}"/>
              </a:ext>
            </a:extLst>
          </p:cNvPr>
          <p:cNvSpPr txBox="1"/>
          <p:nvPr/>
        </p:nvSpPr>
        <p:spPr>
          <a:xfrm>
            <a:off x="9025630" y="1734448"/>
            <a:ext cx="2154459" cy="3031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750"/>
              </a:lnSpc>
            </a:pPr>
            <a:r>
              <a:rPr lang="es-NI" sz="105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– TRACKING COMMITMENTS</a:t>
            </a:r>
            <a:endParaRPr lang="en-US" sz="105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F0CDBE-3749-1F80-81F6-D9782ABADF48}"/>
              </a:ext>
            </a:extLst>
          </p:cNvPr>
          <p:cNvSpPr txBox="1"/>
          <p:nvPr/>
        </p:nvSpPr>
        <p:spPr>
          <a:xfrm>
            <a:off x="6180732" y="3314872"/>
            <a:ext cx="2149567" cy="3013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750"/>
              </a:lnSpc>
            </a:pPr>
            <a:r>
              <a:rPr lang="es-NI" sz="10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– UPSCALING BEST PRACTICES</a:t>
            </a:r>
            <a:endParaRPr lang="en-US" sz="10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FD2BBD-3207-6430-15FB-762FEAB06D48}"/>
              </a:ext>
            </a:extLst>
          </p:cNvPr>
          <p:cNvSpPr txBox="1"/>
          <p:nvPr/>
        </p:nvSpPr>
        <p:spPr>
          <a:xfrm>
            <a:off x="6096000" y="3780038"/>
            <a:ext cx="2185945" cy="146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CAADP BR mechanism will be taken forward in the CAADP Strategy and Action Plan: 2026-2035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51835B-EB52-748D-1A21-AE37CB7B8A81}"/>
              </a:ext>
            </a:extLst>
          </p:cNvPr>
          <p:cNvSpPr txBox="1"/>
          <p:nvPr/>
        </p:nvSpPr>
        <p:spPr>
          <a:xfrm>
            <a:off x="8933614" y="2199272"/>
            <a:ext cx="2557348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Established a robust monitoring and reporting mechanism, the CAADP Biennial Review (BR)</a:t>
            </a:r>
          </a:p>
        </p:txBody>
      </p:sp>
    </p:spTree>
    <p:extLst>
      <p:ext uri="{BB962C8B-B14F-4D97-AF65-F5344CB8AC3E}">
        <p14:creationId xmlns:p14="http://schemas.microsoft.com/office/powerpoint/2010/main" val="7511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8838" y="1955136"/>
            <a:ext cx="372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CAADP Challenges: 2003-2024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168245-6BE3-F4E5-10BC-F93D3CFECE9D}"/>
              </a:ext>
            </a:extLst>
          </p:cNvPr>
          <p:cNvGrpSpPr/>
          <p:nvPr/>
        </p:nvGrpSpPr>
        <p:grpSpPr>
          <a:xfrm>
            <a:off x="2921000" y="1168400"/>
            <a:ext cx="9019113" cy="4719618"/>
            <a:chOff x="1061870" y="1018041"/>
            <a:chExt cx="10294596" cy="5214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35AB74-E38D-57B8-74D8-2FC3F4319517}"/>
                </a:ext>
              </a:extLst>
            </p:cNvPr>
            <p:cNvGrpSpPr/>
            <p:nvPr/>
          </p:nvGrpSpPr>
          <p:grpSpPr>
            <a:xfrm>
              <a:off x="3810000" y="1660474"/>
              <a:ext cx="4572001" cy="4572000"/>
              <a:chOff x="7616824" y="3320947"/>
              <a:chExt cx="9144002" cy="9144000"/>
            </a:xfrm>
          </p:grpSpPr>
          <p:sp>
            <p:nvSpPr>
              <p:cNvPr id="18" name="Shape 6">
                <a:extLst>
                  <a:ext uri="{FF2B5EF4-FFF2-40B4-BE49-F238E27FC236}">
                    <a16:creationId xmlns:a16="http://schemas.microsoft.com/office/drawing/2014/main" id="{790C3163-7CA9-C5C0-09CD-D60EE572CA1A}"/>
                  </a:ext>
                </a:extLst>
              </p:cNvPr>
              <p:cNvSpPr/>
              <p:nvPr/>
            </p:nvSpPr>
            <p:spPr>
              <a:xfrm>
                <a:off x="8323932" y="6798725"/>
                <a:ext cx="2559025" cy="2930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32" extrusionOk="0">
                    <a:moveTo>
                      <a:pt x="13929" y="3851"/>
                    </a:moveTo>
                    <a:cubicBezTo>
                      <a:pt x="14600" y="1451"/>
                      <a:pt x="17626" y="-268"/>
                      <a:pt x="21600" y="376"/>
                    </a:cubicBezTo>
                    <a:cubicBezTo>
                      <a:pt x="21573" y="372"/>
                      <a:pt x="21544" y="364"/>
                      <a:pt x="21517" y="359"/>
                    </a:cubicBezTo>
                    <a:cubicBezTo>
                      <a:pt x="19214" y="-228"/>
                      <a:pt x="4602" y="-1468"/>
                      <a:pt x="0" y="9812"/>
                    </a:cubicBezTo>
                    <a:cubicBezTo>
                      <a:pt x="278" y="12533"/>
                      <a:pt x="886" y="15276"/>
                      <a:pt x="3578" y="20132"/>
                    </a:cubicBezTo>
                    <a:lnTo>
                      <a:pt x="15687" y="15236"/>
                    </a:lnTo>
                    <a:cubicBezTo>
                      <a:pt x="13277" y="10565"/>
                      <a:pt x="13027" y="6823"/>
                      <a:pt x="13929" y="385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Shape 7">
                <a:extLst>
                  <a:ext uri="{FF2B5EF4-FFF2-40B4-BE49-F238E27FC236}">
                    <a16:creationId xmlns:a16="http://schemas.microsoft.com/office/drawing/2014/main" id="{DE8DB584-5D39-CAAD-F244-B760A69CF758}"/>
                  </a:ext>
                </a:extLst>
              </p:cNvPr>
              <p:cNvSpPr/>
              <p:nvPr/>
            </p:nvSpPr>
            <p:spPr>
              <a:xfrm>
                <a:off x="11064520" y="9225576"/>
                <a:ext cx="2930438" cy="2559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2" h="21600" extrusionOk="0">
                    <a:moveTo>
                      <a:pt x="3851" y="7671"/>
                    </a:moveTo>
                    <a:cubicBezTo>
                      <a:pt x="1451" y="7000"/>
                      <a:pt x="-268" y="3974"/>
                      <a:pt x="376" y="0"/>
                    </a:cubicBezTo>
                    <a:cubicBezTo>
                      <a:pt x="372" y="27"/>
                      <a:pt x="364" y="56"/>
                      <a:pt x="359" y="83"/>
                    </a:cubicBezTo>
                    <a:cubicBezTo>
                      <a:pt x="-228" y="2386"/>
                      <a:pt x="-1468" y="16998"/>
                      <a:pt x="9812" y="21600"/>
                    </a:cubicBezTo>
                    <a:cubicBezTo>
                      <a:pt x="12533" y="21322"/>
                      <a:pt x="15276" y="20714"/>
                      <a:pt x="20132" y="18022"/>
                    </a:cubicBezTo>
                    <a:lnTo>
                      <a:pt x="15236" y="5913"/>
                    </a:lnTo>
                    <a:cubicBezTo>
                      <a:pt x="10565" y="8323"/>
                      <a:pt x="6823" y="8573"/>
                      <a:pt x="3851" y="767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Shape 8">
                <a:extLst>
                  <a:ext uri="{FF2B5EF4-FFF2-40B4-BE49-F238E27FC236}">
                    <a16:creationId xmlns:a16="http://schemas.microsoft.com/office/drawing/2014/main" id="{CBC44AAA-1F93-512A-D434-A08788739227}"/>
                  </a:ext>
                </a:extLst>
              </p:cNvPr>
              <p:cNvSpPr/>
              <p:nvPr/>
            </p:nvSpPr>
            <p:spPr>
              <a:xfrm>
                <a:off x="13491370" y="6126358"/>
                <a:ext cx="2559025" cy="2930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32" extrusionOk="0">
                    <a:moveTo>
                      <a:pt x="7671" y="16281"/>
                    </a:moveTo>
                    <a:cubicBezTo>
                      <a:pt x="7000" y="18681"/>
                      <a:pt x="3974" y="20400"/>
                      <a:pt x="0" y="19756"/>
                    </a:cubicBezTo>
                    <a:cubicBezTo>
                      <a:pt x="27" y="19760"/>
                      <a:pt x="56" y="19768"/>
                      <a:pt x="83" y="19773"/>
                    </a:cubicBezTo>
                    <a:cubicBezTo>
                      <a:pt x="2386" y="20360"/>
                      <a:pt x="16998" y="21600"/>
                      <a:pt x="21600" y="10320"/>
                    </a:cubicBezTo>
                    <a:cubicBezTo>
                      <a:pt x="21322" y="7599"/>
                      <a:pt x="20714" y="4856"/>
                      <a:pt x="18022" y="0"/>
                    </a:cubicBezTo>
                    <a:lnTo>
                      <a:pt x="5913" y="4896"/>
                    </a:lnTo>
                    <a:cubicBezTo>
                      <a:pt x="8323" y="9567"/>
                      <a:pt x="8573" y="13309"/>
                      <a:pt x="7671" y="1628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Shape 9">
                <a:extLst>
                  <a:ext uri="{FF2B5EF4-FFF2-40B4-BE49-F238E27FC236}">
                    <a16:creationId xmlns:a16="http://schemas.microsoft.com/office/drawing/2014/main" id="{D4989907-CBA0-49F7-8082-D5E4EC6AB288}"/>
                  </a:ext>
                </a:extLst>
              </p:cNvPr>
              <p:cNvSpPr/>
              <p:nvPr/>
            </p:nvSpPr>
            <p:spPr>
              <a:xfrm>
                <a:off x="10381493" y="4067179"/>
                <a:ext cx="2930438" cy="2559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2" h="21600" extrusionOk="0">
                    <a:moveTo>
                      <a:pt x="16281" y="13929"/>
                    </a:moveTo>
                    <a:cubicBezTo>
                      <a:pt x="18681" y="14600"/>
                      <a:pt x="20400" y="17626"/>
                      <a:pt x="19756" y="21600"/>
                    </a:cubicBezTo>
                    <a:cubicBezTo>
                      <a:pt x="19760" y="21573"/>
                      <a:pt x="19768" y="21544"/>
                      <a:pt x="19773" y="21517"/>
                    </a:cubicBezTo>
                    <a:cubicBezTo>
                      <a:pt x="20360" y="19214"/>
                      <a:pt x="21600" y="4602"/>
                      <a:pt x="10320" y="0"/>
                    </a:cubicBezTo>
                    <a:cubicBezTo>
                      <a:pt x="7599" y="278"/>
                      <a:pt x="4856" y="886"/>
                      <a:pt x="0" y="3578"/>
                    </a:cubicBezTo>
                    <a:lnTo>
                      <a:pt x="4896" y="15687"/>
                    </a:lnTo>
                    <a:cubicBezTo>
                      <a:pt x="9567" y="13277"/>
                      <a:pt x="13309" y="13027"/>
                      <a:pt x="16281" y="139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" name="Shape 10">
                <a:extLst>
                  <a:ext uri="{FF2B5EF4-FFF2-40B4-BE49-F238E27FC236}">
                    <a16:creationId xmlns:a16="http://schemas.microsoft.com/office/drawing/2014/main" id="{72161FC6-1D68-A97E-997B-F75E7B03B2D7}"/>
                  </a:ext>
                </a:extLst>
              </p:cNvPr>
              <p:cNvSpPr/>
              <p:nvPr/>
            </p:nvSpPr>
            <p:spPr>
              <a:xfrm>
                <a:off x="8314706" y="4482608"/>
                <a:ext cx="3089936" cy="3750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2" h="21600" extrusionOk="0">
                    <a:moveTo>
                      <a:pt x="18755" y="8290"/>
                    </a:moveTo>
                    <a:lnTo>
                      <a:pt x="13932" y="0"/>
                    </a:lnTo>
                    <a:cubicBezTo>
                      <a:pt x="4453" y="4270"/>
                      <a:pt x="-758" y="12901"/>
                      <a:pt x="90" y="21600"/>
                    </a:cubicBezTo>
                    <a:cubicBezTo>
                      <a:pt x="3767" y="12143"/>
                      <a:pt x="15444" y="13183"/>
                      <a:pt x="17285" y="13675"/>
                    </a:cubicBezTo>
                    <a:cubicBezTo>
                      <a:pt x="18392" y="13854"/>
                      <a:pt x="19594" y="14276"/>
                      <a:pt x="20842" y="15000"/>
                    </a:cubicBezTo>
                    <a:cubicBezTo>
                      <a:pt x="20781" y="13165"/>
                      <a:pt x="19921" y="10282"/>
                      <a:pt x="18755" y="8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Shape 11">
                <a:extLst>
                  <a:ext uri="{FF2B5EF4-FFF2-40B4-BE49-F238E27FC236}">
                    <a16:creationId xmlns:a16="http://schemas.microsoft.com/office/drawing/2014/main" id="{17CAA5B8-6DBE-335C-16E9-DBE2AFF1A310}"/>
                  </a:ext>
                </a:extLst>
              </p:cNvPr>
              <p:cNvSpPr/>
              <p:nvPr/>
            </p:nvSpPr>
            <p:spPr>
              <a:xfrm>
                <a:off x="8748402" y="8700839"/>
                <a:ext cx="3750200" cy="3089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42" extrusionOk="0">
                    <a:moveTo>
                      <a:pt x="8290" y="2087"/>
                    </a:moveTo>
                    <a:lnTo>
                      <a:pt x="0" y="6910"/>
                    </a:lnTo>
                    <a:cubicBezTo>
                      <a:pt x="4270" y="16389"/>
                      <a:pt x="12901" y="21600"/>
                      <a:pt x="21600" y="20752"/>
                    </a:cubicBezTo>
                    <a:cubicBezTo>
                      <a:pt x="12143" y="17075"/>
                      <a:pt x="13183" y="5398"/>
                      <a:pt x="13675" y="3557"/>
                    </a:cubicBezTo>
                    <a:cubicBezTo>
                      <a:pt x="13854" y="2450"/>
                      <a:pt x="14276" y="1248"/>
                      <a:pt x="15000" y="0"/>
                    </a:cubicBezTo>
                    <a:cubicBezTo>
                      <a:pt x="13165" y="61"/>
                      <a:pt x="10282" y="921"/>
                      <a:pt x="8290" y="208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Shape 12">
                <a:extLst>
                  <a:ext uri="{FF2B5EF4-FFF2-40B4-BE49-F238E27FC236}">
                    <a16:creationId xmlns:a16="http://schemas.microsoft.com/office/drawing/2014/main" id="{4B5E706A-2A8D-23E1-BB04-C50ACB4E1BA6}"/>
                  </a:ext>
                </a:extLst>
              </p:cNvPr>
              <p:cNvSpPr/>
              <p:nvPr/>
            </p:nvSpPr>
            <p:spPr>
              <a:xfrm>
                <a:off x="12973007" y="7622460"/>
                <a:ext cx="3089936" cy="3750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2" h="21600" extrusionOk="0">
                    <a:moveTo>
                      <a:pt x="2087" y="13310"/>
                    </a:moveTo>
                    <a:lnTo>
                      <a:pt x="6910" y="21600"/>
                    </a:lnTo>
                    <a:cubicBezTo>
                      <a:pt x="16389" y="17330"/>
                      <a:pt x="21600" y="8699"/>
                      <a:pt x="20752" y="0"/>
                    </a:cubicBezTo>
                    <a:cubicBezTo>
                      <a:pt x="17075" y="9457"/>
                      <a:pt x="5398" y="8417"/>
                      <a:pt x="3557" y="7925"/>
                    </a:cubicBezTo>
                    <a:cubicBezTo>
                      <a:pt x="2450" y="7746"/>
                      <a:pt x="1248" y="7324"/>
                      <a:pt x="0" y="6600"/>
                    </a:cubicBezTo>
                    <a:cubicBezTo>
                      <a:pt x="61" y="8435"/>
                      <a:pt x="921" y="11318"/>
                      <a:pt x="2087" y="133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Shape 13">
                <a:extLst>
                  <a:ext uri="{FF2B5EF4-FFF2-40B4-BE49-F238E27FC236}">
                    <a16:creationId xmlns:a16="http://schemas.microsoft.com/office/drawing/2014/main" id="{123A9A55-FD52-4395-8703-8AD4BD0DE48D}"/>
                  </a:ext>
                </a:extLst>
              </p:cNvPr>
              <p:cNvSpPr/>
              <p:nvPr/>
            </p:nvSpPr>
            <p:spPr>
              <a:xfrm>
                <a:off x="11883966" y="4059383"/>
                <a:ext cx="3750201" cy="3089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42" extrusionOk="0">
                    <a:moveTo>
                      <a:pt x="13310" y="18755"/>
                    </a:moveTo>
                    <a:lnTo>
                      <a:pt x="21600" y="13932"/>
                    </a:lnTo>
                    <a:cubicBezTo>
                      <a:pt x="17330" y="4453"/>
                      <a:pt x="8699" y="-758"/>
                      <a:pt x="0" y="90"/>
                    </a:cubicBezTo>
                    <a:cubicBezTo>
                      <a:pt x="9457" y="3767"/>
                      <a:pt x="8417" y="15444"/>
                      <a:pt x="7925" y="17285"/>
                    </a:cubicBezTo>
                    <a:cubicBezTo>
                      <a:pt x="7746" y="18392"/>
                      <a:pt x="7324" y="19594"/>
                      <a:pt x="6600" y="20842"/>
                    </a:cubicBezTo>
                    <a:cubicBezTo>
                      <a:pt x="8435" y="20781"/>
                      <a:pt x="11318" y="19921"/>
                      <a:pt x="13310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A7B1FAE-8E81-21D7-1568-D57BB994FAAB}"/>
                  </a:ext>
                </a:extLst>
              </p:cNvPr>
              <p:cNvSpPr/>
              <p:nvPr/>
            </p:nvSpPr>
            <p:spPr>
              <a:xfrm>
                <a:off x="7828358" y="3583508"/>
                <a:ext cx="8683143" cy="8683139"/>
              </a:xfrm>
              <a:prstGeom prst="ellipse">
                <a:avLst/>
              </a:prstGeom>
              <a:noFill/>
              <a:ln w="38100" cap="rnd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831926C-6FB8-5E03-B563-AAAA97940123}"/>
                  </a:ext>
                </a:extLst>
              </p:cNvPr>
              <p:cNvSpPr/>
              <p:nvPr/>
            </p:nvSpPr>
            <p:spPr>
              <a:xfrm>
                <a:off x="11962799" y="3320947"/>
                <a:ext cx="447558" cy="447554"/>
              </a:xfrm>
              <a:prstGeom prst="ellipse">
                <a:avLst/>
              </a:prstGeom>
              <a:solidFill>
                <a:schemeClr val="accent2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E5C9AB7-0773-F8FB-4B2E-85D483AB13D4}"/>
                  </a:ext>
                </a:extLst>
              </p:cNvPr>
              <p:cNvSpPr/>
              <p:nvPr/>
            </p:nvSpPr>
            <p:spPr>
              <a:xfrm>
                <a:off x="11962799" y="12017393"/>
                <a:ext cx="447558" cy="447554"/>
              </a:xfrm>
              <a:prstGeom prst="ellipse">
                <a:avLst/>
              </a:prstGeom>
              <a:solidFill>
                <a:schemeClr val="accent4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001AB8-B5C3-3577-E990-2AFBE5A5EE55}"/>
                  </a:ext>
                </a:extLst>
              </p:cNvPr>
              <p:cNvSpPr/>
              <p:nvPr/>
            </p:nvSpPr>
            <p:spPr>
              <a:xfrm rot="16200000">
                <a:off x="7616824" y="7587990"/>
                <a:ext cx="447554" cy="447554"/>
              </a:xfrm>
              <a:prstGeom prst="ellipse">
                <a:avLst/>
              </a:prstGeom>
              <a:solidFill>
                <a:schemeClr val="accent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DCDE4E1-F5D3-B2C8-14C9-318CEB6BE92E}"/>
                  </a:ext>
                </a:extLst>
              </p:cNvPr>
              <p:cNvSpPr/>
              <p:nvPr/>
            </p:nvSpPr>
            <p:spPr>
              <a:xfrm rot="16200000">
                <a:off x="16313272" y="7587990"/>
                <a:ext cx="447554" cy="447554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431F61-F78D-F6F7-660A-6632714B546F}"/>
                </a:ext>
              </a:extLst>
            </p:cNvPr>
            <p:cNvSpPr txBox="1"/>
            <p:nvPr/>
          </p:nvSpPr>
          <p:spPr>
            <a:xfrm>
              <a:off x="1772175" y="1018041"/>
              <a:ext cx="9584290" cy="714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b="1" dirty="0">
                  <a:latin typeface="Candara" panose="020E0502030303020204" pitchFamily="34" charset="0"/>
                </a:rPr>
                <a:t>Despite these achievements, CAADP implementation has been slow, and no country is on track to meet the Malabo Declaration commitments by 2025. As a result: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35633E-00FB-B503-557B-51ABBDD1C392}"/>
                </a:ext>
              </a:extLst>
            </p:cNvPr>
            <p:cNvSpPr txBox="1"/>
            <p:nvPr/>
          </p:nvSpPr>
          <p:spPr>
            <a:xfrm>
              <a:off x="8597165" y="2296500"/>
              <a:ext cx="2545500" cy="1077218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Rising costs have made healthy diets unaffordable for 925 million people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079E22-E9D2-E901-BFFD-7948269E1DCF}"/>
                </a:ext>
              </a:extLst>
            </p:cNvPr>
            <p:cNvSpPr txBox="1"/>
            <p:nvPr/>
          </p:nvSpPr>
          <p:spPr>
            <a:xfrm>
              <a:off x="8548795" y="4546434"/>
              <a:ext cx="2807671" cy="1077218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Growing rates of obesity and related issues add to the continent’s health and economic burden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81D364-6349-740A-AEF1-DFF430F2BF33}"/>
                </a:ext>
              </a:extLst>
            </p:cNvPr>
            <p:cNvSpPr txBox="1"/>
            <p:nvPr/>
          </p:nvSpPr>
          <p:spPr>
            <a:xfrm>
              <a:off x="1358899" y="2451358"/>
              <a:ext cx="2332491" cy="83099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280 million Africans (20 %) experience hunger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1BE917-26A4-07B0-13D6-95CA7EF780A7}"/>
                </a:ext>
              </a:extLst>
            </p:cNvPr>
            <p:cNvSpPr txBox="1"/>
            <p:nvPr/>
          </p:nvSpPr>
          <p:spPr>
            <a:xfrm>
              <a:off x="1061870" y="4914118"/>
              <a:ext cx="2562441" cy="58477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Malnutrition remains a severe issue</a:t>
              </a:r>
            </a:p>
          </p:txBody>
        </p:sp>
        <p:sp>
          <p:nvSpPr>
            <p:cNvPr id="14" name="Freeform 857">
              <a:extLst>
                <a:ext uri="{FF2B5EF4-FFF2-40B4-BE49-F238E27FC236}">
                  <a16:creationId xmlns:a16="http://schemas.microsoft.com/office/drawing/2014/main" id="{34D243DB-9674-34C6-8703-D344D42F8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059" y="4754963"/>
              <a:ext cx="497255" cy="481796"/>
            </a:xfrm>
            <a:custGeom>
              <a:avLst/>
              <a:gdLst/>
              <a:ahLst/>
              <a:cxnLst/>
              <a:rect l="0" t="0" r="r" b="b"/>
              <a:pathLst>
                <a:path w="306027" h="296502">
                  <a:moveTo>
                    <a:pt x="247473" y="249351"/>
                  </a:moveTo>
                  <a:cubicBezTo>
                    <a:pt x="248532" y="250371"/>
                    <a:pt x="248884" y="251392"/>
                    <a:pt x="248884" y="252753"/>
                  </a:cubicBezTo>
                  <a:cubicBezTo>
                    <a:pt x="248884" y="253773"/>
                    <a:pt x="248532" y="254794"/>
                    <a:pt x="247473" y="255814"/>
                  </a:cubicBezTo>
                  <a:cubicBezTo>
                    <a:pt x="246768" y="256495"/>
                    <a:pt x="245709" y="256835"/>
                    <a:pt x="244298" y="256835"/>
                  </a:cubicBezTo>
                  <a:cubicBezTo>
                    <a:pt x="243240" y="256835"/>
                    <a:pt x="241829" y="256495"/>
                    <a:pt x="241123" y="255814"/>
                  </a:cubicBezTo>
                  <a:cubicBezTo>
                    <a:pt x="240418" y="254794"/>
                    <a:pt x="239712" y="253773"/>
                    <a:pt x="239712" y="252753"/>
                  </a:cubicBezTo>
                  <a:cubicBezTo>
                    <a:pt x="239712" y="251392"/>
                    <a:pt x="240418" y="250371"/>
                    <a:pt x="241123" y="249691"/>
                  </a:cubicBezTo>
                  <a:cubicBezTo>
                    <a:pt x="242887" y="247650"/>
                    <a:pt x="246062" y="247990"/>
                    <a:pt x="247473" y="249351"/>
                  </a:cubicBezTo>
                  <a:close/>
                  <a:moveTo>
                    <a:pt x="226836" y="247650"/>
                  </a:moveTo>
                  <a:cubicBezTo>
                    <a:pt x="229306" y="247650"/>
                    <a:pt x="231422" y="249767"/>
                    <a:pt x="231422" y="252589"/>
                  </a:cubicBezTo>
                  <a:cubicBezTo>
                    <a:pt x="231422" y="254706"/>
                    <a:pt x="229306" y="256822"/>
                    <a:pt x="226836" y="256822"/>
                  </a:cubicBezTo>
                  <a:cubicBezTo>
                    <a:pt x="224367" y="256822"/>
                    <a:pt x="222250" y="254706"/>
                    <a:pt x="222250" y="252589"/>
                  </a:cubicBezTo>
                  <a:cubicBezTo>
                    <a:pt x="222250" y="249767"/>
                    <a:pt x="224367" y="247650"/>
                    <a:pt x="226836" y="247650"/>
                  </a:cubicBezTo>
                  <a:close/>
                  <a:moveTo>
                    <a:pt x="207433" y="247650"/>
                  </a:moveTo>
                  <a:cubicBezTo>
                    <a:pt x="210256" y="247650"/>
                    <a:pt x="212372" y="249767"/>
                    <a:pt x="212372" y="252589"/>
                  </a:cubicBezTo>
                  <a:cubicBezTo>
                    <a:pt x="212372" y="254706"/>
                    <a:pt x="210256" y="256822"/>
                    <a:pt x="207433" y="256822"/>
                  </a:cubicBezTo>
                  <a:cubicBezTo>
                    <a:pt x="204964" y="256822"/>
                    <a:pt x="203200" y="254706"/>
                    <a:pt x="203200" y="252589"/>
                  </a:cubicBezTo>
                  <a:cubicBezTo>
                    <a:pt x="203200" y="249767"/>
                    <a:pt x="204964" y="247650"/>
                    <a:pt x="207433" y="247650"/>
                  </a:cubicBezTo>
                  <a:close/>
                  <a:moveTo>
                    <a:pt x="174019" y="240934"/>
                  </a:moveTo>
                  <a:cubicBezTo>
                    <a:pt x="167538" y="240934"/>
                    <a:pt x="162497" y="246429"/>
                    <a:pt x="162497" y="253023"/>
                  </a:cubicBezTo>
                  <a:cubicBezTo>
                    <a:pt x="162497" y="259251"/>
                    <a:pt x="167538" y="264746"/>
                    <a:pt x="174019" y="264746"/>
                  </a:cubicBezTo>
                  <a:cubicBezTo>
                    <a:pt x="180500" y="264746"/>
                    <a:pt x="185541" y="259251"/>
                    <a:pt x="185541" y="253023"/>
                  </a:cubicBezTo>
                  <a:cubicBezTo>
                    <a:pt x="185541" y="246429"/>
                    <a:pt x="180500" y="240934"/>
                    <a:pt x="174019" y="240934"/>
                  </a:cubicBezTo>
                  <a:close/>
                  <a:moveTo>
                    <a:pt x="174019" y="231775"/>
                  </a:moveTo>
                  <a:cubicBezTo>
                    <a:pt x="185541" y="231775"/>
                    <a:pt x="194902" y="241300"/>
                    <a:pt x="194902" y="253023"/>
                  </a:cubicBezTo>
                  <a:cubicBezTo>
                    <a:pt x="194902" y="264746"/>
                    <a:pt x="185541" y="274271"/>
                    <a:pt x="174019" y="274271"/>
                  </a:cubicBezTo>
                  <a:cubicBezTo>
                    <a:pt x="164298" y="274271"/>
                    <a:pt x="156016" y="266944"/>
                    <a:pt x="153856" y="257419"/>
                  </a:cubicBezTo>
                  <a:lnTo>
                    <a:pt x="60243" y="257419"/>
                  </a:lnTo>
                  <a:cubicBezTo>
                    <a:pt x="57722" y="257419"/>
                    <a:pt x="55562" y="255221"/>
                    <a:pt x="55562" y="253023"/>
                  </a:cubicBezTo>
                  <a:cubicBezTo>
                    <a:pt x="55562" y="250092"/>
                    <a:pt x="57722" y="247894"/>
                    <a:pt x="60243" y="247894"/>
                  </a:cubicBezTo>
                  <a:lnTo>
                    <a:pt x="153856" y="247894"/>
                  </a:lnTo>
                  <a:cubicBezTo>
                    <a:pt x="156016" y="238736"/>
                    <a:pt x="164298" y="231775"/>
                    <a:pt x="174019" y="231775"/>
                  </a:cubicBezTo>
                  <a:close/>
                  <a:moveTo>
                    <a:pt x="241123" y="200138"/>
                  </a:moveTo>
                  <a:cubicBezTo>
                    <a:pt x="242887" y="198437"/>
                    <a:pt x="246062" y="198437"/>
                    <a:pt x="247473" y="200138"/>
                  </a:cubicBezTo>
                  <a:cubicBezTo>
                    <a:pt x="248532" y="201158"/>
                    <a:pt x="248884" y="202179"/>
                    <a:pt x="248884" y="203199"/>
                  </a:cubicBezTo>
                  <a:cubicBezTo>
                    <a:pt x="248884" y="204560"/>
                    <a:pt x="248532" y="205581"/>
                    <a:pt x="247473" y="206261"/>
                  </a:cubicBezTo>
                  <a:cubicBezTo>
                    <a:pt x="246768" y="207282"/>
                    <a:pt x="245709" y="207622"/>
                    <a:pt x="244298" y="207622"/>
                  </a:cubicBezTo>
                  <a:cubicBezTo>
                    <a:pt x="243240" y="207622"/>
                    <a:pt x="241829" y="207282"/>
                    <a:pt x="241123" y="206261"/>
                  </a:cubicBezTo>
                  <a:cubicBezTo>
                    <a:pt x="240418" y="205581"/>
                    <a:pt x="239712" y="204560"/>
                    <a:pt x="239712" y="203199"/>
                  </a:cubicBezTo>
                  <a:cubicBezTo>
                    <a:pt x="239712" y="202179"/>
                    <a:pt x="240418" y="201158"/>
                    <a:pt x="241123" y="200138"/>
                  </a:cubicBezTo>
                  <a:close/>
                  <a:moveTo>
                    <a:pt x="226836" y="198437"/>
                  </a:moveTo>
                  <a:cubicBezTo>
                    <a:pt x="229306" y="198437"/>
                    <a:pt x="231422" y="200554"/>
                    <a:pt x="231422" y="203023"/>
                  </a:cubicBezTo>
                  <a:cubicBezTo>
                    <a:pt x="231422" y="205493"/>
                    <a:pt x="229306" y="207609"/>
                    <a:pt x="226836" y="207609"/>
                  </a:cubicBezTo>
                  <a:cubicBezTo>
                    <a:pt x="224367" y="207609"/>
                    <a:pt x="222250" y="205493"/>
                    <a:pt x="222250" y="203023"/>
                  </a:cubicBezTo>
                  <a:cubicBezTo>
                    <a:pt x="222250" y="200554"/>
                    <a:pt x="224367" y="198437"/>
                    <a:pt x="226836" y="198437"/>
                  </a:cubicBezTo>
                  <a:close/>
                  <a:moveTo>
                    <a:pt x="207433" y="198437"/>
                  </a:moveTo>
                  <a:cubicBezTo>
                    <a:pt x="210256" y="198437"/>
                    <a:pt x="212372" y="200554"/>
                    <a:pt x="212372" y="203023"/>
                  </a:cubicBezTo>
                  <a:cubicBezTo>
                    <a:pt x="212372" y="205493"/>
                    <a:pt x="210256" y="207609"/>
                    <a:pt x="207433" y="207609"/>
                  </a:cubicBezTo>
                  <a:cubicBezTo>
                    <a:pt x="204964" y="207609"/>
                    <a:pt x="203200" y="205493"/>
                    <a:pt x="203200" y="203023"/>
                  </a:cubicBezTo>
                  <a:cubicBezTo>
                    <a:pt x="203200" y="200554"/>
                    <a:pt x="204964" y="198437"/>
                    <a:pt x="207433" y="198437"/>
                  </a:cubicBezTo>
                  <a:close/>
                  <a:moveTo>
                    <a:pt x="188736" y="198437"/>
                  </a:moveTo>
                  <a:cubicBezTo>
                    <a:pt x="191206" y="198437"/>
                    <a:pt x="193322" y="200554"/>
                    <a:pt x="193322" y="203023"/>
                  </a:cubicBezTo>
                  <a:cubicBezTo>
                    <a:pt x="193322" y="205493"/>
                    <a:pt x="191206" y="207609"/>
                    <a:pt x="188736" y="207609"/>
                  </a:cubicBezTo>
                  <a:cubicBezTo>
                    <a:pt x="186267" y="207609"/>
                    <a:pt x="184150" y="205493"/>
                    <a:pt x="184150" y="203023"/>
                  </a:cubicBezTo>
                  <a:cubicBezTo>
                    <a:pt x="184150" y="200554"/>
                    <a:pt x="186267" y="198437"/>
                    <a:pt x="188736" y="198437"/>
                  </a:cubicBezTo>
                  <a:close/>
                  <a:moveTo>
                    <a:pt x="171450" y="198437"/>
                  </a:moveTo>
                  <a:cubicBezTo>
                    <a:pt x="174014" y="198437"/>
                    <a:pt x="175846" y="200554"/>
                    <a:pt x="175846" y="203023"/>
                  </a:cubicBezTo>
                  <a:cubicBezTo>
                    <a:pt x="175846" y="205493"/>
                    <a:pt x="174014" y="207609"/>
                    <a:pt x="171450" y="207609"/>
                  </a:cubicBezTo>
                  <a:cubicBezTo>
                    <a:pt x="168519" y="207609"/>
                    <a:pt x="166687" y="205493"/>
                    <a:pt x="166687" y="203023"/>
                  </a:cubicBezTo>
                  <a:cubicBezTo>
                    <a:pt x="166687" y="200554"/>
                    <a:pt x="168519" y="198437"/>
                    <a:pt x="171450" y="198437"/>
                  </a:cubicBezTo>
                  <a:close/>
                  <a:moveTo>
                    <a:pt x="152223" y="198437"/>
                  </a:moveTo>
                  <a:cubicBezTo>
                    <a:pt x="154693" y="198437"/>
                    <a:pt x="156809" y="200554"/>
                    <a:pt x="156809" y="203023"/>
                  </a:cubicBezTo>
                  <a:cubicBezTo>
                    <a:pt x="156809" y="205493"/>
                    <a:pt x="154693" y="207609"/>
                    <a:pt x="152223" y="207609"/>
                  </a:cubicBezTo>
                  <a:cubicBezTo>
                    <a:pt x="149754" y="207609"/>
                    <a:pt x="147637" y="205493"/>
                    <a:pt x="147637" y="203023"/>
                  </a:cubicBezTo>
                  <a:cubicBezTo>
                    <a:pt x="147637" y="200554"/>
                    <a:pt x="149754" y="198437"/>
                    <a:pt x="152223" y="198437"/>
                  </a:cubicBezTo>
                  <a:close/>
                  <a:moveTo>
                    <a:pt x="132983" y="198437"/>
                  </a:moveTo>
                  <a:cubicBezTo>
                    <a:pt x="135914" y="198437"/>
                    <a:pt x="137746" y="200554"/>
                    <a:pt x="137746" y="203023"/>
                  </a:cubicBezTo>
                  <a:cubicBezTo>
                    <a:pt x="137746" y="205493"/>
                    <a:pt x="135914" y="207609"/>
                    <a:pt x="132983" y="207609"/>
                  </a:cubicBezTo>
                  <a:cubicBezTo>
                    <a:pt x="130419" y="207609"/>
                    <a:pt x="128587" y="205493"/>
                    <a:pt x="128587" y="203023"/>
                  </a:cubicBezTo>
                  <a:cubicBezTo>
                    <a:pt x="128587" y="200554"/>
                    <a:pt x="130419" y="198437"/>
                    <a:pt x="132983" y="198437"/>
                  </a:cubicBezTo>
                  <a:close/>
                  <a:moveTo>
                    <a:pt x="99908" y="192087"/>
                  </a:moveTo>
                  <a:cubicBezTo>
                    <a:pt x="93470" y="192087"/>
                    <a:pt x="88464" y="197216"/>
                    <a:pt x="88464" y="203810"/>
                  </a:cubicBezTo>
                  <a:cubicBezTo>
                    <a:pt x="88464" y="210405"/>
                    <a:pt x="93470" y="215534"/>
                    <a:pt x="99908" y="215534"/>
                  </a:cubicBezTo>
                  <a:cubicBezTo>
                    <a:pt x="105987" y="215534"/>
                    <a:pt x="111352" y="210405"/>
                    <a:pt x="111352" y="203810"/>
                  </a:cubicBezTo>
                  <a:cubicBezTo>
                    <a:pt x="111352" y="197216"/>
                    <a:pt x="105987" y="192087"/>
                    <a:pt x="99908" y="192087"/>
                  </a:cubicBezTo>
                  <a:close/>
                  <a:moveTo>
                    <a:pt x="99908" y="182562"/>
                  </a:moveTo>
                  <a:cubicBezTo>
                    <a:pt x="111352" y="182562"/>
                    <a:pt x="120292" y="192087"/>
                    <a:pt x="120292" y="203810"/>
                  </a:cubicBezTo>
                  <a:cubicBezTo>
                    <a:pt x="120292" y="215534"/>
                    <a:pt x="111352" y="225059"/>
                    <a:pt x="99908" y="225059"/>
                  </a:cubicBezTo>
                  <a:cubicBezTo>
                    <a:pt x="89894" y="225059"/>
                    <a:pt x="81669" y="218098"/>
                    <a:pt x="79523" y="208573"/>
                  </a:cubicBezTo>
                  <a:lnTo>
                    <a:pt x="60569" y="208939"/>
                  </a:lnTo>
                  <a:lnTo>
                    <a:pt x="60211" y="208939"/>
                  </a:lnTo>
                  <a:cubicBezTo>
                    <a:pt x="57708" y="208939"/>
                    <a:pt x="55920" y="206741"/>
                    <a:pt x="55562" y="203810"/>
                  </a:cubicBezTo>
                  <a:cubicBezTo>
                    <a:pt x="55562" y="201612"/>
                    <a:pt x="57708" y="199414"/>
                    <a:pt x="60211" y="199414"/>
                  </a:cubicBezTo>
                  <a:lnTo>
                    <a:pt x="79523" y="199048"/>
                  </a:lnTo>
                  <a:cubicBezTo>
                    <a:pt x="81669" y="189889"/>
                    <a:pt x="89894" y="182562"/>
                    <a:pt x="99908" y="182562"/>
                  </a:cubicBezTo>
                  <a:close/>
                  <a:moveTo>
                    <a:pt x="241123" y="146163"/>
                  </a:moveTo>
                  <a:cubicBezTo>
                    <a:pt x="242887" y="144462"/>
                    <a:pt x="246062" y="144462"/>
                    <a:pt x="247473" y="146163"/>
                  </a:cubicBezTo>
                  <a:cubicBezTo>
                    <a:pt x="248532" y="147183"/>
                    <a:pt x="248884" y="148204"/>
                    <a:pt x="248884" y="149224"/>
                  </a:cubicBezTo>
                  <a:cubicBezTo>
                    <a:pt x="248884" y="150585"/>
                    <a:pt x="248532" y="151606"/>
                    <a:pt x="247473" y="152626"/>
                  </a:cubicBezTo>
                  <a:cubicBezTo>
                    <a:pt x="246768" y="153307"/>
                    <a:pt x="245709" y="153647"/>
                    <a:pt x="244298" y="153647"/>
                  </a:cubicBezTo>
                  <a:cubicBezTo>
                    <a:pt x="243240" y="153647"/>
                    <a:pt x="241829" y="153307"/>
                    <a:pt x="241123" y="152626"/>
                  </a:cubicBezTo>
                  <a:cubicBezTo>
                    <a:pt x="240418" y="151606"/>
                    <a:pt x="239712" y="150585"/>
                    <a:pt x="239712" y="149224"/>
                  </a:cubicBezTo>
                  <a:cubicBezTo>
                    <a:pt x="239712" y="148204"/>
                    <a:pt x="240418" y="147183"/>
                    <a:pt x="241123" y="146163"/>
                  </a:cubicBezTo>
                  <a:close/>
                  <a:moveTo>
                    <a:pt x="226836" y="144462"/>
                  </a:moveTo>
                  <a:cubicBezTo>
                    <a:pt x="229306" y="144462"/>
                    <a:pt x="231422" y="146579"/>
                    <a:pt x="231422" y="149048"/>
                  </a:cubicBezTo>
                  <a:cubicBezTo>
                    <a:pt x="231422" y="151518"/>
                    <a:pt x="229306" y="153634"/>
                    <a:pt x="226836" y="153634"/>
                  </a:cubicBezTo>
                  <a:cubicBezTo>
                    <a:pt x="224367" y="153634"/>
                    <a:pt x="222250" y="151518"/>
                    <a:pt x="222250" y="149048"/>
                  </a:cubicBezTo>
                  <a:cubicBezTo>
                    <a:pt x="222250" y="146579"/>
                    <a:pt x="224367" y="144462"/>
                    <a:pt x="226836" y="144462"/>
                  </a:cubicBezTo>
                  <a:close/>
                  <a:moveTo>
                    <a:pt x="193338" y="137482"/>
                  </a:moveTo>
                  <a:cubicBezTo>
                    <a:pt x="186468" y="137482"/>
                    <a:pt x="181405" y="142820"/>
                    <a:pt x="181405" y="148869"/>
                  </a:cubicBezTo>
                  <a:cubicBezTo>
                    <a:pt x="181405" y="155273"/>
                    <a:pt x="186468" y="160611"/>
                    <a:pt x="193338" y="160611"/>
                  </a:cubicBezTo>
                  <a:cubicBezTo>
                    <a:pt x="199486" y="160611"/>
                    <a:pt x="204548" y="155273"/>
                    <a:pt x="204548" y="148869"/>
                  </a:cubicBezTo>
                  <a:cubicBezTo>
                    <a:pt x="204548" y="142820"/>
                    <a:pt x="199486" y="137482"/>
                    <a:pt x="193338" y="137482"/>
                  </a:cubicBezTo>
                  <a:close/>
                  <a:moveTo>
                    <a:pt x="193338" y="128587"/>
                  </a:moveTo>
                  <a:cubicBezTo>
                    <a:pt x="204548" y="128587"/>
                    <a:pt x="213950" y="137482"/>
                    <a:pt x="213950" y="148869"/>
                  </a:cubicBezTo>
                  <a:cubicBezTo>
                    <a:pt x="213950" y="160611"/>
                    <a:pt x="204548" y="169506"/>
                    <a:pt x="193338" y="169506"/>
                  </a:cubicBezTo>
                  <a:cubicBezTo>
                    <a:pt x="183213" y="169506"/>
                    <a:pt x="174896" y="162746"/>
                    <a:pt x="172726" y="153494"/>
                  </a:cubicBezTo>
                  <a:lnTo>
                    <a:pt x="60263" y="153494"/>
                  </a:lnTo>
                  <a:cubicBezTo>
                    <a:pt x="57732" y="153494"/>
                    <a:pt x="55562" y="151359"/>
                    <a:pt x="55562" y="148869"/>
                  </a:cubicBezTo>
                  <a:cubicBezTo>
                    <a:pt x="55562" y="146378"/>
                    <a:pt x="57732" y="144599"/>
                    <a:pt x="60263" y="144599"/>
                  </a:cubicBezTo>
                  <a:lnTo>
                    <a:pt x="172726" y="144243"/>
                  </a:lnTo>
                  <a:cubicBezTo>
                    <a:pt x="174896" y="134992"/>
                    <a:pt x="183213" y="128587"/>
                    <a:pt x="193338" y="128587"/>
                  </a:cubicBezTo>
                  <a:close/>
                  <a:moveTo>
                    <a:pt x="149229" y="78539"/>
                  </a:moveTo>
                  <a:cubicBezTo>
                    <a:pt x="144543" y="78539"/>
                    <a:pt x="140578" y="80700"/>
                    <a:pt x="137694" y="83943"/>
                  </a:cubicBezTo>
                  <a:lnTo>
                    <a:pt x="121113" y="106279"/>
                  </a:lnTo>
                  <a:cubicBezTo>
                    <a:pt x="116788" y="112404"/>
                    <a:pt x="109939" y="115646"/>
                    <a:pt x="102730" y="115646"/>
                  </a:cubicBezTo>
                  <a:lnTo>
                    <a:pt x="23069" y="115646"/>
                  </a:lnTo>
                  <a:cubicBezTo>
                    <a:pt x="15500" y="115646"/>
                    <a:pt x="9011" y="122131"/>
                    <a:pt x="9011" y="129697"/>
                  </a:cubicBezTo>
                  <a:lnTo>
                    <a:pt x="9011" y="137263"/>
                  </a:lnTo>
                  <a:lnTo>
                    <a:pt x="9011" y="273445"/>
                  </a:lnTo>
                  <a:cubicBezTo>
                    <a:pt x="9011" y="281010"/>
                    <a:pt x="15500" y="287135"/>
                    <a:pt x="23069" y="287135"/>
                  </a:cubicBezTo>
                  <a:lnTo>
                    <a:pt x="282597" y="287135"/>
                  </a:lnTo>
                  <a:cubicBezTo>
                    <a:pt x="290527" y="287135"/>
                    <a:pt x="296655" y="281010"/>
                    <a:pt x="296655" y="273445"/>
                  </a:cubicBezTo>
                  <a:lnTo>
                    <a:pt x="296655" y="107000"/>
                  </a:lnTo>
                  <a:lnTo>
                    <a:pt x="296655" y="92589"/>
                  </a:lnTo>
                  <a:cubicBezTo>
                    <a:pt x="296655" y="84663"/>
                    <a:pt x="290527" y="78539"/>
                    <a:pt x="282597" y="78539"/>
                  </a:cubicBezTo>
                  <a:lnTo>
                    <a:pt x="149229" y="78539"/>
                  </a:lnTo>
                  <a:close/>
                  <a:moveTo>
                    <a:pt x="39630" y="36512"/>
                  </a:moveTo>
                  <a:lnTo>
                    <a:pt x="99346" y="36512"/>
                  </a:lnTo>
                  <a:cubicBezTo>
                    <a:pt x="102242" y="36512"/>
                    <a:pt x="104413" y="38344"/>
                    <a:pt x="104413" y="41274"/>
                  </a:cubicBezTo>
                  <a:cubicBezTo>
                    <a:pt x="104413" y="43473"/>
                    <a:pt x="102242" y="45671"/>
                    <a:pt x="99346" y="45671"/>
                  </a:cubicBezTo>
                  <a:lnTo>
                    <a:pt x="39630" y="45671"/>
                  </a:lnTo>
                  <a:cubicBezTo>
                    <a:pt x="37096" y="45671"/>
                    <a:pt x="34925" y="43473"/>
                    <a:pt x="34925" y="41274"/>
                  </a:cubicBezTo>
                  <a:cubicBezTo>
                    <a:pt x="34925" y="38344"/>
                    <a:pt x="37096" y="36512"/>
                    <a:pt x="39630" y="36512"/>
                  </a:cubicBezTo>
                  <a:close/>
                  <a:moveTo>
                    <a:pt x="23069" y="9367"/>
                  </a:moveTo>
                  <a:cubicBezTo>
                    <a:pt x="15500" y="9367"/>
                    <a:pt x="9011" y="15492"/>
                    <a:pt x="9011" y="23057"/>
                  </a:cubicBezTo>
                  <a:lnTo>
                    <a:pt x="9011" y="111323"/>
                  </a:lnTo>
                  <a:cubicBezTo>
                    <a:pt x="13337" y="108441"/>
                    <a:pt x="17662" y="106279"/>
                    <a:pt x="23069" y="106279"/>
                  </a:cubicBezTo>
                  <a:lnTo>
                    <a:pt x="102730" y="106279"/>
                  </a:lnTo>
                  <a:cubicBezTo>
                    <a:pt x="107055" y="106279"/>
                    <a:pt x="111381" y="104478"/>
                    <a:pt x="113543" y="100875"/>
                  </a:cubicBezTo>
                  <a:lnTo>
                    <a:pt x="130485" y="78539"/>
                  </a:lnTo>
                  <a:cubicBezTo>
                    <a:pt x="134810" y="72774"/>
                    <a:pt x="141659" y="69172"/>
                    <a:pt x="149229" y="69172"/>
                  </a:cubicBezTo>
                  <a:lnTo>
                    <a:pt x="282597" y="69172"/>
                  </a:lnTo>
                  <a:cubicBezTo>
                    <a:pt x="288004" y="69172"/>
                    <a:pt x="292690" y="71333"/>
                    <a:pt x="296655" y="74215"/>
                  </a:cubicBezTo>
                  <a:lnTo>
                    <a:pt x="296655" y="60165"/>
                  </a:lnTo>
                  <a:cubicBezTo>
                    <a:pt x="296655" y="52599"/>
                    <a:pt x="290527" y="46114"/>
                    <a:pt x="282597" y="46114"/>
                  </a:cubicBezTo>
                  <a:lnTo>
                    <a:pt x="149229" y="46114"/>
                  </a:lnTo>
                  <a:cubicBezTo>
                    <a:pt x="141659" y="46114"/>
                    <a:pt x="134810" y="42512"/>
                    <a:pt x="130485" y="37108"/>
                  </a:cubicBezTo>
                  <a:lnTo>
                    <a:pt x="117065" y="19414"/>
                  </a:lnTo>
                  <a:lnTo>
                    <a:pt x="113543" y="14771"/>
                  </a:lnTo>
                  <a:cubicBezTo>
                    <a:pt x="111381" y="11168"/>
                    <a:pt x="107055" y="9367"/>
                    <a:pt x="102730" y="9367"/>
                  </a:cubicBezTo>
                  <a:lnTo>
                    <a:pt x="23069" y="9367"/>
                  </a:lnTo>
                  <a:close/>
                  <a:moveTo>
                    <a:pt x="23069" y="0"/>
                  </a:moveTo>
                  <a:lnTo>
                    <a:pt x="102730" y="0"/>
                  </a:lnTo>
                  <a:cubicBezTo>
                    <a:pt x="109939" y="0"/>
                    <a:pt x="116788" y="3242"/>
                    <a:pt x="121113" y="9367"/>
                  </a:cubicBezTo>
                  <a:lnTo>
                    <a:pt x="129714" y="20766"/>
                  </a:lnTo>
                  <a:lnTo>
                    <a:pt x="137694" y="31343"/>
                  </a:lnTo>
                  <a:cubicBezTo>
                    <a:pt x="140578" y="34946"/>
                    <a:pt x="144543" y="37108"/>
                    <a:pt x="149229" y="37108"/>
                  </a:cubicBezTo>
                  <a:lnTo>
                    <a:pt x="282597" y="37108"/>
                  </a:lnTo>
                  <a:cubicBezTo>
                    <a:pt x="295573" y="37108"/>
                    <a:pt x="306027" y="47195"/>
                    <a:pt x="306027" y="60165"/>
                  </a:cubicBezTo>
                  <a:lnTo>
                    <a:pt x="306027" y="92589"/>
                  </a:lnTo>
                  <a:lnTo>
                    <a:pt x="306027" y="109162"/>
                  </a:lnTo>
                  <a:lnTo>
                    <a:pt x="306027" y="273445"/>
                  </a:lnTo>
                  <a:cubicBezTo>
                    <a:pt x="306027" y="286054"/>
                    <a:pt x="295573" y="296502"/>
                    <a:pt x="282597" y="296502"/>
                  </a:cubicBezTo>
                  <a:lnTo>
                    <a:pt x="23069" y="296502"/>
                  </a:lnTo>
                  <a:cubicBezTo>
                    <a:pt x="10453" y="296502"/>
                    <a:pt x="0" y="286054"/>
                    <a:pt x="0" y="273445"/>
                  </a:cubicBezTo>
                  <a:lnTo>
                    <a:pt x="0" y="140505"/>
                  </a:lnTo>
                  <a:lnTo>
                    <a:pt x="0" y="129697"/>
                  </a:lnTo>
                  <a:lnTo>
                    <a:pt x="0" y="23057"/>
                  </a:lnTo>
                  <a:cubicBezTo>
                    <a:pt x="0" y="10088"/>
                    <a:pt x="10453" y="0"/>
                    <a:pt x="23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858">
              <a:extLst>
                <a:ext uri="{FF2B5EF4-FFF2-40B4-BE49-F238E27FC236}">
                  <a16:creationId xmlns:a16="http://schemas.microsoft.com/office/drawing/2014/main" id="{279724C8-7F16-EA74-8437-92D10F878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509" y="2785098"/>
              <a:ext cx="497255" cy="497257"/>
            </a:xfrm>
            <a:custGeom>
              <a:avLst/>
              <a:gdLst/>
              <a:ahLst/>
              <a:cxnLst/>
              <a:rect l="0" t="0" r="r" b="b"/>
              <a:pathLst>
                <a:path w="306027" h="306028">
                  <a:moveTo>
                    <a:pt x="104598" y="188913"/>
                  </a:moveTo>
                  <a:cubicBezTo>
                    <a:pt x="107068" y="188913"/>
                    <a:pt x="109184" y="191095"/>
                    <a:pt x="109184" y="193640"/>
                  </a:cubicBezTo>
                  <a:lnTo>
                    <a:pt x="109184" y="248909"/>
                  </a:lnTo>
                  <a:cubicBezTo>
                    <a:pt x="109184" y="251455"/>
                    <a:pt x="107068" y="253636"/>
                    <a:pt x="104598" y="253636"/>
                  </a:cubicBezTo>
                  <a:cubicBezTo>
                    <a:pt x="102129" y="253636"/>
                    <a:pt x="100012" y="251455"/>
                    <a:pt x="100012" y="248909"/>
                  </a:cubicBezTo>
                  <a:lnTo>
                    <a:pt x="100012" y="193640"/>
                  </a:lnTo>
                  <a:cubicBezTo>
                    <a:pt x="100012" y="191095"/>
                    <a:pt x="102129" y="188913"/>
                    <a:pt x="104598" y="188913"/>
                  </a:cubicBezTo>
                  <a:close/>
                  <a:moveTo>
                    <a:pt x="199658" y="168275"/>
                  </a:moveTo>
                  <a:cubicBezTo>
                    <a:pt x="202223" y="168275"/>
                    <a:pt x="204421" y="170457"/>
                    <a:pt x="204421" y="173002"/>
                  </a:cubicBezTo>
                  <a:lnTo>
                    <a:pt x="204421" y="228272"/>
                  </a:lnTo>
                  <a:cubicBezTo>
                    <a:pt x="204421" y="230818"/>
                    <a:pt x="202223" y="232999"/>
                    <a:pt x="199658" y="232999"/>
                  </a:cubicBezTo>
                  <a:cubicBezTo>
                    <a:pt x="197094" y="232999"/>
                    <a:pt x="195262" y="230818"/>
                    <a:pt x="195262" y="228272"/>
                  </a:cubicBezTo>
                  <a:lnTo>
                    <a:pt x="195262" y="173002"/>
                  </a:lnTo>
                  <a:cubicBezTo>
                    <a:pt x="195262" y="170457"/>
                    <a:pt x="197094" y="168275"/>
                    <a:pt x="199658" y="168275"/>
                  </a:cubicBezTo>
                  <a:close/>
                  <a:moveTo>
                    <a:pt x="166891" y="149589"/>
                  </a:moveTo>
                  <a:cubicBezTo>
                    <a:pt x="158240" y="149589"/>
                    <a:pt x="150670" y="154275"/>
                    <a:pt x="147066" y="161845"/>
                  </a:cubicBezTo>
                  <a:cubicBezTo>
                    <a:pt x="160763" y="165089"/>
                    <a:pt x="171577" y="177345"/>
                    <a:pt x="171577" y="192484"/>
                  </a:cubicBezTo>
                  <a:lnTo>
                    <a:pt x="171577" y="246552"/>
                  </a:lnTo>
                  <a:cubicBezTo>
                    <a:pt x="171216" y="256645"/>
                    <a:pt x="163286" y="264575"/>
                    <a:pt x="153194" y="264575"/>
                  </a:cubicBezTo>
                  <a:cubicBezTo>
                    <a:pt x="143101" y="264575"/>
                    <a:pt x="135171" y="256645"/>
                    <a:pt x="135171" y="246552"/>
                  </a:cubicBezTo>
                  <a:lnTo>
                    <a:pt x="135171" y="197170"/>
                  </a:lnTo>
                  <a:cubicBezTo>
                    <a:pt x="135171" y="194647"/>
                    <a:pt x="137334" y="192484"/>
                    <a:pt x="139857" y="192484"/>
                  </a:cubicBezTo>
                  <a:cubicBezTo>
                    <a:pt x="142380" y="192484"/>
                    <a:pt x="144543" y="194647"/>
                    <a:pt x="144543" y="197170"/>
                  </a:cubicBezTo>
                  <a:lnTo>
                    <a:pt x="144543" y="246552"/>
                  </a:lnTo>
                  <a:cubicBezTo>
                    <a:pt x="144543" y="251238"/>
                    <a:pt x="148508" y="255203"/>
                    <a:pt x="153194" y="255203"/>
                  </a:cubicBezTo>
                  <a:cubicBezTo>
                    <a:pt x="157880" y="255203"/>
                    <a:pt x="162205" y="251238"/>
                    <a:pt x="162205" y="246552"/>
                  </a:cubicBezTo>
                  <a:lnTo>
                    <a:pt x="162205" y="192484"/>
                  </a:lnTo>
                  <a:cubicBezTo>
                    <a:pt x="162205" y="180228"/>
                    <a:pt x="152112" y="170135"/>
                    <a:pt x="139857" y="170135"/>
                  </a:cubicBezTo>
                  <a:lnTo>
                    <a:pt x="110299" y="170135"/>
                  </a:lnTo>
                  <a:lnTo>
                    <a:pt x="110299" y="175542"/>
                  </a:lnTo>
                  <a:cubicBezTo>
                    <a:pt x="110299" y="178426"/>
                    <a:pt x="108137" y="180228"/>
                    <a:pt x="105614" y="180228"/>
                  </a:cubicBezTo>
                  <a:cubicBezTo>
                    <a:pt x="103090" y="180228"/>
                    <a:pt x="100928" y="178426"/>
                    <a:pt x="100928" y="175542"/>
                  </a:cubicBezTo>
                  <a:lnTo>
                    <a:pt x="100928" y="170135"/>
                  </a:lnTo>
                  <a:lnTo>
                    <a:pt x="71370" y="170135"/>
                  </a:lnTo>
                  <a:cubicBezTo>
                    <a:pt x="59115" y="170135"/>
                    <a:pt x="49382" y="180228"/>
                    <a:pt x="49382" y="192484"/>
                  </a:cubicBezTo>
                  <a:lnTo>
                    <a:pt x="49382" y="222762"/>
                  </a:lnTo>
                  <a:cubicBezTo>
                    <a:pt x="54429" y="230332"/>
                    <a:pt x="60196" y="237541"/>
                    <a:pt x="66684" y="243308"/>
                  </a:cubicBezTo>
                  <a:lnTo>
                    <a:pt x="66684" y="197170"/>
                  </a:lnTo>
                  <a:cubicBezTo>
                    <a:pt x="66684" y="194647"/>
                    <a:pt x="68847" y="192484"/>
                    <a:pt x="71370" y="192484"/>
                  </a:cubicBezTo>
                  <a:cubicBezTo>
                    <a:pt x="73893" y="192484"/>
                    <a:pt x="76056" y="194647"/>
                    <a:pt x="76056" y="197170"/>
                  </a:cubicBezTo>
                  <a:lnTo>
                    <a:pt x="76056" y="251599"/>
                  </a:lnTo>
                  <a:cubicBezTo>
                    <a:pt x="97323" y="268180"/>
                    <a:pt x="123997" y="278272"/>
                    <a:pt x="152833" y="278272"/>
                  </a:cubicBezTo>
                  <a:cubicBezTo>
                    <a:pt x="182391" y="278272"/>
                    <a:pt x="209064" y="268180"/>
                    <a:pt x="230331" y="251238"/>
                  </a:cubicBezTo>
                  <a:lnTo>
                    <a:pt x="230331" y="176624"/>
                  </a:lnTo>
                  <a:cubicBezTo>
                    <a:pt x="230331" y="174100"/>
                    <a:pt x="232494" y="171938"/>
                    <a:pt x="235017" y="171938"/>
                  </a:cubicBezTo>
                  <a:cubicBezTo>
                    <a:pt x="237540" y="171938"/>
                    <a:pt x="239703" y="174100"/>
                    <a:pt x="239703" y="176624"/>
                  </a:cubicBezTo>
                  <a:lnTo>
                    <a:pt x="239703" y="243308"/>
                  </a:lnTo>
                  <a:cubicBezTo>
                    <a:pt x="246191" y="236820"/>
                    <a:pt x="252319" y="229611"/>
                    <a:pt x="257365" y="222041"/>
                  </a:cubicBezTo>
                  <a:lnTo>
                    <a:pt x="257365" y="171938"/>
                  </a:lnTo>
                  <a:cubicBezTo>
                    <a:pt x="257365" y="159682"/>
                    <a:pt x="247272" y="149589"/>
                    <a:pt x="235017" y="149589"/>
                  </a:cubicBezTo>
                  <a:lnTo>
                    <a:pt x="205460" y="149589"/>
                  </a:lnTo>
                  <a:lnTo>
                    <a:pt x="205460" y="154996"/>
                  </a:lnTo>
                  <a:cubicBezTo>
                    <a:pt x="205460" y="157519"/>
                    <a:pt x="203297" y="159682"/>
                    <a:pt x="200774" y="159682"/>
                  </a:cubicBezTo>
                  <a:cubicBezTo>
                    <a:pt x="198251" y="159682"/>
                    <a:pt x="196448" y="157519"/>
                    <a:pt x="196448" y="154996"/>
                  </a:cubicBezTo>
                  <a:lnTo>
                    <a:pt x="196448" y="149589"/>
                  </a:lnTo>
                  <a:lnTo>
                    <a:pt x="166891" y="149589"/>
                  </a:lnTo>
                  <a:close/>
                  <a:moveTo>
                    <a:pt x="104593" y="101539"/>
                  </a:moveTo>
                  <a:cubicBezTo>
                    <a:pt x="94036" y="101539"/>
                    <a:pt x="85664" y="109912"/>
                    <a:pt x="85664" y="120468"/>
                  </a:cubicBezTo>
                  <a:cubicBezTo>
                    <a:pt x="85664" y="131024"/>
                    <a:pt x="94036" y="139761"/>
                    <a:pt x="104593" y="139761"/>
                  </a:cubicBezTo>
                  <a:cubicBezTo>
                    <a:pt x="115149" y="139761"/>
                    <a:pt x="123886" y="131024"/>
                    <a:pt x="123886" y="120468"/>
                  </a:cubicBezTo>
                  <a:cubicBezTo>
                    <a:pt x="123886" y="109912"/>
                    <a:pt x="115149" y="101539"/>
                    <a:pt x="104593" y="101539"/>
                  </a:cubicBezTo>
                  <a:close/>
                  <a:moveTo>
                    <a:pt x="104593" y="92075"/>
                  </a:moveTo>
                  <a:cubicBezTo>
                    <a:pt x="120246" y="92075"/>
                    <a:pt x="132986" y="104815"/>
                    <a:pt x="132986" y="120468"/>
                  </a:cubicBezTo>
                  <a:cubicBezTo>
                    <a:pt x="132986" y="136121"/>
                    <a:pt x="120246" y="148861"/>
                    <a:pt x="104593" y="148861"/>
                  </a:cubicBezTo>
                  <a:cubicBezTo>
                    <a:pt x="88940" y="148861"/>
                    <a:pt x="76200" y="136121"/>
                    <a:pt x="76200" y="120468"/>
                  </a:cubicBezTo>
                  <a:cubicBezTo>
                    <a:pt x="76200" y="104815"/>
                    <a:pt x="88940" y="92075"/>
                    <a:pt x="104593" y="92075"/>
                  </a:cubicBezTo>
                  <a:close/>
                  <a:moveTo>
                    <a:pt x="199843" y="80902"/>
                  </a:moveTo>
                  <a:cubicBezTo>
                    <a:pt x="189287" y="80902"/>
                    <a:pt x="180914" y="89275"/>
                    <a:pt x="180914" y="99831"/>
                  </a:cubicBezTo>
                  <a:cubicBezTo>
                    <a:pt x="180914" y="110387"/>
                    <a:pt x="189287" y="119124"/>
                    <a:pt x="199843" y="119124"/>
                  </a:cubicBezTo>
                  <a:cubicBezTo>
                    <a:pt x="210764" y="119124"/>
                    <a:pt x="219136" y="110387"/>
                    <a:pt x="219136" y="99831"/>
                  </a:cubicBezTo>
                  <a:cubicBezTo>
                    <a:pt x="219136" y="89275"/>
                    <a:pt x="210764" y="80902"/>
                    <a:pt x="199843" y="80902"/>
                  </a:cubicBezTo>
                  <a:close/>
                  <a:moveTo>
                    <a:pt x="199843" y="71438"/>
                  </a:moveTo>
                  <a:cubicBezTo>
                    <a:pt x="215860" y="71438"/>
                    <a:pt x="228236" y="84178"/>
                    <a:pt x="228236" y="99831"/>
                  </a:cubicBezTo>
                  <a:cubicBezTo>
                    <a:pt x="228236" y="115484"/>
                    <a:pt x="215860" y="128224"/>
                    <a:pt x="199843" y="128224"/>
                  </a:cubicBezTo>
                  <a:cubicBezTo>
                    <a:pt x="184191" y="128224"/>
                    <a:pt x="171450" y="115484"/>
                    <a:pt x="171450" y="99831"/>
                  </a:cubicBezTo>
                  <a:cubicBezTo>
                    <a:pt x="171450" y="84178"/>
                    <a:pt x="184191" y="71438"/>
                    <a:pt x="199843" y="71438"/>
                  </a:cubicBezTo>
                  <a:close/>
                  <a:moveTo>
                    <a:pt x="152833" y="27755"/>
                  </a:moveTo>
                  <a:cubicBezTo>
                    <a:pt x="83986" y="27755"/>
                    <a:pt x="27755" y="83986"/>
                    <a:pt x="27755" y="153194"/>
                  </a:cubicBezTo>
                  <a:cubicBezTo>
                    <a:pt x="27755" y="172298"/>
                    <a:pt x="32441" y="190321"/>
                    <a:pt x="40010" y="206542"/>
                  </a:cubicBezTo>
                  <a:lnTo>
                    <a:pt x="40010" y="192484"/>
                  </a:lnTo>
                  <a:cubicBezTo>
                    <a:pt x="40010" y="175182"/>
                    <a:pt x="54068" y="161124"/>
                    <a:pt x="71370" y="161124"/>
                  </a:cubicBezTo>
                  <a:lnTo>
                    <a:pt x="137334" y="161124"/>
                  </a:lnTo>
                  <a:cubicBezTo>
                    <a:pt x="141659" y="148508"/>
                    <a:pt x="153554" y="140578"/>
                    <a:pt x="166891" y="140578"/>
                  </a:cubicBezTo>
                  <a:lnTo>
                    <a:pt x="235017" y="140578"/>
                  </a:lnTo>
                  <a:cubicBezTo>
                    <a:pt x="252319" y="140578"/>
                    <a:pt x="266737" y="154636"/>
                    <a:pt x="266737" y="171938"/>
                  </a:cubicBezTo>
                  <a:lnTo>
                    <a:pt x="266737" y="205821"/>
                  </a:lnTo>
                  <a:cubicBezTo>
                    <a:pt x="273946" y="189600"/>
                    <a:pt x="278272" y="171577"/>
                    <a:pt x="278272" y="153194"/>
                  </a:cubicBezTo>
                  <a:cubicBezTo>
                    <a:pt x="278272" y="83986"/>
                    <a:pt x="222041" y="27755"/>
                    <a:pt x="152833" y="27755"/>
                  </a:cubicBezTo>
                  <a:close/>
                  <a:moveTo>
                    <a:pt x="152833" y="0"/>
                  </a:moveTo>
                  <a:cubicBezTo>
                    <a:pt x="155717" y="0"/>
                    <a:pt x="157519" y="2163"/>
                    <a:pt x="157519" y="4686"/>
                  </a:cubicBezTo>
                  <a:lnTo>
                    <a:pt x="157519" y="18744"/>
                  </a:lnTo>
                  <a:cubicBezTo>
                    <a:pt x="228168" y="21267"/>
                    <a:pt x="284760" y="77859"/>
                    <a:pt x="287283" y="148508"/>
                  </a:cubicBezTo>
                  <a:lnTo>
                    <a:pt x="301341" y="148508"/>
                  </a:lnTo>
                  <a:cubicBezTo>
                    <a:pt x="303864" y="148508"/>
                    <a:pt x="306027" y="150671"/>
                    <a:pt x="306027" y="153194"/>
                  </a:cubicBezTo>
                  <a:cubicBezTo>
                    <a:pt x="306027" y="155717"/>
                    <a:pt x="303864" y="157880"/>
                    <a:pt x="301341" y="157880"/>
                  </a:cubicBezTo>
                  <a:lnTo>
                    <a:pt x="287283" y="157880"/>
                  </a:lnTo>
                  <a:cubicBezTo>
                    <a:pt x="284760" y="228169"/>
                    <a:pt x="228168" y="285121"/>
                    <a:pt x="157519" y="287284"/>
                  </a:cubicBezTo>
                  <a:lnTo>
                    <a:pt x="157519" y="301342"/>
                  </a:lnTo>
                  <a:cubicBezTo>
                    <a:pt x="157519" y="303865"/>
                    <a:pt x="155717" y="306028"/>
                    <a:pt x="152833" y="306028"/>
                  </a:cubicBezTo>
                  <a:cubicBezTo>
                    <a:pt x="150310" y="306028"/>
                    <a:pt x="148508" y="303865"/>
                    <a:pt x="148508" y="301342"/>
                  </a:cubicBezTo>
                  <a:lnTo>
                    <a:pt x="148508" y="287284"/>
                  </a:lnTo>
                  <a:cubicBezTo>
                    <a:pt x="77858" y="285121"/>
                    <a:pt x="21267" y="228169"/>
                    <a:pt x="18744" y="157880"/>
                  </a:cubicBezTo>
                  <a:lnTo>
                    <a:pt x="4686" y="157880"/>
                  </a:lnTo>
                  <a:cubicBezTo>
                    <a:pt x="2163" y="157880"/>
                    <a:pt x="0" y="155717"/>
                    <a:pt x="0" y="153194"/>
                  </a:cubicBezTo>
                  <a:cubicBezTo>
                    <a:pt x="0" y="150671"/>
                    <a:pt x="2163" y="148508"/>
                    <a:pt x="4686" y="148508"/>
                  </a:cubicBezTo>
                  <a:lnTo>
                    <a:pt x="18744" y="148508"/>
                  </a:lnTo>
                  <a:cubicBezTo>
                    <a:pt x="21267" y="77859"/>
                    <a:pt x="77858" y="21267"/>
                    <a:pt x="148508" y="18744"/>
                  </a:cubicBezTo>
                  <a:lnTo>
                    <a:pt x="148508" y="4686"/>
                  </a:lnTo>
                  <a:cubicBezTo>
                    <a:pt x="148508" y="2163"/>
                    <a:pt x="150310" y="0"/>
                    <a:pt x="152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FA687DB1-21A6-77F3-8038-B6634775E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9949" y="2705267"/>
              <a:ext cx="497257" cy="453456"/>
            </a:xfrm>
            <a:custGeom>
              <a:avLst/>
              <a:gdLst>
                <a:gd name="T0" fmla="*/ 287644 w 850"/>
                <a:gd name="T1" fmla="*/ 270027 h 775"/>
                <a:gd name="T2" fmla="*/ 9372 w 850"/>
                <a:gd name="T3" fmla="*/ 260653 h 775"/>
                <a:gd name="T4" fmla="*/ 296656 w 850"/>
                <a:gd name="T5" fmla="*/ 260653 h 775"/>
                <a:gd name="T6" fmla="*/ 62719 w 850"/>
                <a:gd name="T7" fmla="*/ 209099 h 775"/>
                <a:gd name="T8" fmla="*/ 62719 w 850"/>
                <a:gd name="T9" fmla="*/ 199726 h 775"/>
                <a:gd name="T10" fmla="*/ 32802 w 850"/>
                <a:gd name="T11" fmla="*/ 53717 h 775"/>
                <a:gd name="T12" fmla="*/ 104532 w 850"/>
                <a:gd name="T13" fmla="*/ 67056 h 775"/>
                <a:gd name="T14" fmla="*/ 58033 w 850"/>
                <a:gd name="T15" fmla="*/ 71743 h 775"/>
                <a:gd name="T16" fmla="*/ 62719 w 850"/>
                <a:gd name="T17" fmla="*/ 182421 h 775"/>
                <a:gd name="T18" fmla="*/ 80742 w 850"/>
                <a:gd name="T19" fmla="*/ 204413 h 775"/>
                <a:gd name="T20" fmla="*/ 85428 w 850"/>
                <a:gd name="T21" fmla="*/ 209099 h 775"/>
                <a:gd name="T22" fmla="*/ 129764 w 850"/>
                <a:gd name="T23" fmla="*/ 182421 h 775"/>
                <a:gd name="T24" fmla="*/ 201856 w 850"/>
                <a:gd name="T25" fmla="*/ 177734 h 775"/>
                <a:gd name="T26" fmla="*/ 197170 w 850"/>
                <a:gd name="T27" fmla="*/ 146009 h 775"/>
                <a:gd name="T28" fmla="*/ 192484 w 850"/>
                <a:gd name="T29" fmla="*/ 173048 h 775"/>
                <a:gd name="T30" fmla="*/ 126160 w 850"/>
                <a:gd name="T31" fmla="*/ 173769 h 775"/>
                <a:gd name="T32" fmla="*/ 90114 w 850"/>
                <a:gd name="T33" fmla="*/ 177734 h 775"/>
                <a:gd name="T34" fmla="*/ 67405 w 850"/>
                <a:gd name="T35" fmla="*/ 76069 h 775"/>
                <a:gd name="T36" fmla="*/ 104532 w 850"/>
                <a:gd name="T37" fmla="*/ 110678 h 775"/>
                <a:gd name="T38" fmla="*/ 217716 w 850"/>
                <a:gd name="T39" fmla="*/ 141322 h 775"/>
                <a:gd name="T40" fmla="*/ 220239 w 850"/>
                <a:gd name="T41" fmla="*/ 142043 h 775"/>
                <a:gd name="T42" fmla="*/ 224925 w 850"/>
                <a:gd name="T43" fmla="*/ 137357 h 775"/>
                <a:gd name="T44" fmla="*/ 243308 w 850"/>
                <a:gd name="T45" fmla="*/ 115365 h 775"/>
                <a:gd name="T46" fmla="*/ 262773 w 850"/>
                <a:gd name="T47" fmla="*/ 43262 h 775"/>
                <a:gd name="T48" fmla="*/ 273226 w 850"/>
                <a:gd name="T49" fmla="*/ 199726 h 775"/>
                <a:gd name="T50" fmla="*/ 127241 w 850"/>
                <a:gd name="T51" fmla="*/ 204413 h 775"/>
                <a:gd name="T52" fmla="*/ 275028 w 850"/>
                <a:gd name="T53" fmla="*/ 209099 h 775"/>
                <a:gd name="T54" fmla="*/ 30999 w 850"/>
                <a:gd name="T55" fmla="*/ 209099 h 775"/>
                <a:gd name="T56" fmla="*/ 238622 w 850"/>
                <a:gd name="T57" fmla="*/ 105992 h 775"/>
                <a:gd name="T58" fmla="*/ 215553 w 850"/>
                <a:gd name="T59" fmla="*/ 110678 h 775"/>
                <a:gd name="T60" fmla="*/ 179868 w 850"/>
                <a:gd name="T61" fmla="*/ 106713 h 775"/>
                <a:gd name="T62" fmla="*/ 113544 w 850"/>
                <a:gd name="T63" fmla="*/ 9373 h 775"/>
                <a:gd name="T64" fmla="*/ 305667 w 850"/>
                <a:gd name="T65" fmla="*/ 245151 h 775"/>
                <a:gd name="T66" fmla="*/ 305667 w 850"/>
                <a:gd name="T67" fmla="*/ 244790 h 775"/>
                <a:gd name="T68" fmla="*/ 282237 w 850"/>
                <a:gd name="T69" fmla="*/ 53717 h 775"/>
                <a:gd name="T70" fmla="*/ 247994 w 850"/>
                <a:gd name="T71" fmla="*/ 33889 h 775"/>
                <a:gd name="T72" fmla="*/ 243308 w 850"/>
                <a:gd name="T73" fmla="*/ 0 h 775"/>
                <a:gd name="T74" fmla="*/ 104532 w 850"/>
                <a:gd name="T75" fmla="*/ 4687 h 775"/>
                <a:gd name="T76" fmla="*/ 43255 w 850"/>
                <a:gd name="T77" fmla="*/ 33889 h 775"/>
                <a:gd name="T78" fmla="*/ 721 w 850"/>
                <a:gd name="T79" fmla="*/ 244430 h 775"/>
                <a:gd name="T80" fmla="*/ 360 w 850"/>
                <a:gd name="T81" fmla="*/ 244790 h 775"/>
                <a:gd name="T82" fmla="*/ 0 w 850"/>
                <a:gd name="T83" fmla="*/ 246593 h 775"/>
                <a:gd name="T84" fmla="*/ 0 w 850"/>
                <a:gd name="T85" fmla="*/ 260653 h 775"/>
                <a:gd name="T86" fmla="*/ 287644 w 850"/>
                <a:gd name="T87" fmla="*/ 279039 h 775"/>
                <a:gd name="T88" fmla="*/ 306028 w 850"/>
                <a:gd name="T89" fmla="*/ 246954 h 7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50" h="775">
                  <a:moveTo>
                    <a:pt x="823" y="723"/>
                  </a:moveTo>
                  <a:lnTo>
                    <a:pt x="823" y="723"/>
                  </a:lnTo>
                  <a:cubicBezTo>
                    <a:pt x="823" y="738"/>
                    <a:pt x="811" y="749"/>
                    <a:pt x="798" y="749"/>
                  </a:cubicBezTo>
                  <a:lnTo>
                    <a:pt x="52" y="749"/>
                  </a:lnTo>
                  <a:cubicBezTo>
                    <a:pt x="38" y="749"/>
                    <a:pt x="26" y="738"/>
                    <a:pt x="26" y="723"/>
                  </a:cubicBezTo>
                  <a:lnTo>
                    <a:pt x="26" y="698"/>
                  </a:lnTo>
                  <a:lnTo>
                    <a:pt x="823" y="698"/>
                  </a:lnTo>
                  <a:lnTo>
                    <a:pt x="823" y="723"/>
                  </a:lnTo>
                  <a:close/>
                  <a:moveTo>
                    <a:pt x="86" y="580"/>
                  </a:moveTo>
                  <a:lnTo>
                    <a:pt x="174" y="580"/>
                  </a:lnTo>
                  <a:cubicBezTo>
                    <a:pt x="181" y="580"/>
                    <a:pt x="187" y="574"/>
                    <a:pt x="187" y="567"/>
                  </a:cubicBezTo>
                  <a:cubicBezTo>
                    <a:pt x="187" y="560"/>
                    <a:pt x="181" y="554"/>
                    <a:pt x="174" y="554"/>
                  </a:cubicBezTo>
                  <a:lnTo>
                    <a:pt x="91" y="554"/>
                  </a:lnTo>
                  <a:lnTo>
                    <a:pt x="91" y="149"/>
                  </a:lnTo>
                  <a:cubicBezTo>
                    <a:pt x="91" y="133"/>
                    <a:pt x="104" y="120"/>
                    <a:pt x="120" y="120"/>
                  </a:cubicBezTo>
                  <a:lnTo>
                    <a:pt x="290" y="120"/>
                  </a:lnTo>
                  <a:lnTo>
                    <a:pt x="290" y="186"/>
                  </a:lnTo>
                  <a:lnTo>
                    <a:pt x="174" y="186"/>
                  </a:lnTo>
                  <a:cubicBezTo>
                    <a:pt x="167" y="186"/>
                    <a:pt x="161" y="191"/>
                    <a:pt x="161" y="199"/>
                  </a:cubicBezTo>
                  <a:lnTo>
                    <a:pt x="161" y="493"/>
                  </a:lnTo>
                  <a:cubicBezTo>
                    <a:pt x="161" y="500"/>
                    <a:pt x="167" y="506"/>
                    <a:pt x="174" y="506"/>
                  </a:cubicBezTo>
                  <a:lnTo>
                    <a:pt x="224" y="506"/>
                  </a:lnTo>
                  <a:lnTo>
                    <a:pt x="224" y="567"/>
                  </a:lnTo>
                  <a:cubicBezTo>
                    <a:pt x="224" y="571"/>
                    <a:pt x="227" y="576"/>
                    <a:pt x="231" y="578"/>
                  </a:cubicBezTo>
                  <a:cubicBezTo>
                    <a:pt x="233" y="579"/>
                    <a:pt x="235" y="580"/>
                    <a:pt x="237" y="580"/>
                  </a:cubicBezTo>
                  <a:cubicBezTo>
                    <a:pt x="240" y="580"/>
                    <a:pt x="242" y="579"/>
                    <a:pt x="244" y="578"/>
                  </a:cubicBezTo>
                  <a:lnTo>
                    <a:pt x="360" y="506"/>
                  </a:lnTo>
                  <a:lnTo>
                    <a:pt x="547" y="506"/>
                  </a:lnTo>
                  <a:cubicBezTo>
                    <a:pt x="554" y="506"/>
                    <a:pt x="560" y="500"/>
                    <a:pt x="560" y="493"/>
                  </a:cubicBezTo>
                  <a:lnTo>
                    <a:pt x="560" y="418"/>
                  </a:lnTo>
                  <a:cubicBezTo>
                    <a:pt x="560" y="410"/>
                    <a:pt x="554" y="405"/>
                    <a:pt x="547" y="405"/>
                  </a:cubicBezTo>
                  <a:cubicBezTo>
                    <a:pt x="540" y="405"/>
                    <a:pt x="534" y="410"/>
                    <a:pt x="534" y="418"/>
                  </a:cubicBezTo>
                  <a:lnTo>
                    <a:pt x="534" y="480"/>
                  </a:lnTo>
                  <a:lnTo>
                    <a:pt x="356" y="480"/>
                  </a:lnTo>
                  <a:cubicBezTo>
                    <a:pt x="354" y="480"/>
                    <a:pt x="352" y="481"/>
                    <a:pt x="350" y="482"/>
                  </a:cubicBezTo>
                  <a:lnTo>
                    <a:pt x="250" y="544"/>
                  </a:lnTo>
                  <a:lnTo>
                    <a:pt x="250" y="493"/>
                  </a:lnTo>
                  <a:cubicBezTo>
                    <a:pt x="250" y="486"/>
                    <a:pt x="244" y="480"/>
                    <a:pt x="237" y="480"/>
                  </a:cubicBezTo>
                  <a:lnTo>
                    <a:pt x="187" y="480"/>
                  </a:lnTo>
                  <a:lnTo>
                    <a:pt x="187" y="211"/>
                  </a:lnTo>
                  <a:lnTo>
                    <a:pt x="290" y="211"/>
                  </a:lnTo>
                  <a:lnTo>
                    <a:pt x="290" y="307"/>
                  </a:lnTo>
                  <a:cubicBezTo>
                    <a:pt x="290" y="314"/>
                    <a:pt x="295" y="320"/>
                    <a:pt x="302" y="320"/>
                  </a:cubicBezTo>
                  <a:lnTo>
                    <a:pt x="488" y="320"/>
                  </a:lnTo>
                  <a:lnTo>
                    <a:pt x="604" y="392"/>
                  </a:lnTo>
                  <a:cubicBezTo>
                    <a:pt x="607" y="393"/>
                    <a:pt x="609" y="394"/>
                    <a:pt x="611" y="394"/>
                  </a:cubicBezTo>
                  <a:cubicBezTo>
                    <a:pt x="614" y="394"/>
                    <a:pt x="615" y="393"/>
                    <a:pt x="618" y="392"/>
                  </a:cubicBezTo>
                  <a:cubicBezTo>
                    <a:pt x="622" y="390"/>
                    <a:pt x="624" y="386"/>
                    <a:pt x="624" y="381"/>
                  </a:cubicBezTo>
                  <a:lnTo>
                    <a:pt x="624" y="320"/>
                  </a:lnTo>
                  <a:lnTo>
                    <a:pt x="675" y="320"/>
                  </a:lnTo>
                  <a:cubicBezTo>
                    <a:pt x="682" y="320"/>
                    <a:pt x="688" y="314"/>
                    <a:pt x="688" y="307"/>
                  </a:cubicBezTo>
                  <a:lnTo>
                    <a:pt x="688" y="120"/>
                  </a:lnTo>
                  <a:lnTo>
                    <a:pt x="729" y="120"/>
                  </a:lnTo>
                  <a:cubicBezTo>
                    <a:pt x="745" y="120"/>
                    <a:pt x="758" y="133"/>
                    <a:pt x="758" y="149"/>
                  </a:cubicBezTo>
                  <a:lnTo>
                    <a:pt x="758" y="554"/>
                  </a:lnTo>
                  <a:lnTo>
                    <a:pt x="366" y="554"/>
                  </a:lnTo>
                  <a:cubicBezTo>
                    <a:pt x="359" y="554"/>
                    <a:pt x="353" y="560"/>
                    <a:pt x="353" y="567"/>
                  </a:cubicBezTo>
                  <a:cubicBezTo>
                    <a:pt x="353" y="574"/>
                    <a:pt x="359" y="580"/>
                    <a:pt x="366" y="580"/>
                  </a:cubicBezTo>
                  <a:lnTo>
                    <a:pt x="763" y="580"/>
                  </a:lnTo>
                  <a:lnTo>
                    <a:pt x="814" y="672"/>
                  </a:lnTo>
                  <a:lnTo>
                    <a:pt x="35" y="672"/>
                  </a:lnTo>
                  <a:lnTo>
                    <a:pt x="86" y="580"/>
                  </a:lnTo>
                  <a:close/>
                  <a:moveTo>
                    <a:pt x="315" y="26"/>
                  </a:moveTo>
                  <a:lnTo>
                    <a:pt x="662" y="26"/>
                  </a:lnTo>
                  <a:lnTo>
                    <a:pt x="662" y="294"/>
                  </a:lnTo>
                  <a:lnTo>
                    <a:pt x="611" y="294"/>
                  </a:lnTo>
                  <a:cubicBezTo>
                    <a:pt x="604" y="294"/>
                    <a:pt x="598" y="300"/>
                    <a:pt x="598" y="307"/>
                  </a:cubicBezTo>
                  <a:lnTo>
                    <a:pt x="598" y="358"/>
                  </a:lnTo>
                  <a:lnTo>
                    <a:pt x="499" y="296"/>
                  </a:lnTo>
                  <a:cubicBezTo>
                    <a:pt x="497" y="295"/>
                    <a:pt x="494" y="294"/>
                    <a:pt x="492" y="294"/>
                  </a:cubicBezTo>
                  <a:lnTo>
                    <a:pt x="315" y="294"/>
                  </a:lnTo>
                  <a:lnTo>
                    <a:pt x="315" y="26"/>
                  </a:lnTo>
                  <a:close/>
                  <a:moveTo>
                    <a:pt x="849" y="684"/>
                  </a:moveTo>
                  <a:lnTo>
                    <a:pt x="849" y="684"/>
                  </a:lnTo>
                  <a:cubicBezTo>
                    <a:pt x="849" y="683"/>
                    <a:pt x="849" y="681"/>
                    <a:pt x="848" y="680"/>
                  </a:cubicBezTo>
                  <a:cubicBezTo>
                    <a:pt x="848" y="680"/>
                    <a:pt x="848" y="680"/>
                    <a:pt x="848" y="679"/>
                  </a:cubicBezTo>
                  <a:cubicBezTo>
                    <a:pt x="848" y="679"/>
                    <a:pt x="848" y="679"/>
                    <a:pt x="847" y="678"/>
                  </a:cubicBezTo>
                  <a:lnTo>
                    <a:pt x="783" y="564"/>
                  </a:lnTo>
                  <a:lnTo>
                    <a:pt x="783" y="149"/>
                  </a:lnTo>
                  <a:cubicBezTo>
                    <a:pt x="783" y="119"/>
                    <a:pt x="759" y="94"/>
                    <a:pt x="729" y="94"/>
                  </a:cubicBezTo>
                  <a:lnTo>
                    <a:pt x="688" y="94"/>
                  </a:lnTo>
                  <a:lnTo>
                    <a:pt x="688" y="13"/>
                  </a:lnTo>
                  <a:cubicBezTo>
                    <a:pt x="688" y="6"/>
                    <a:pt x="682" y="0"/>
                    <a:pt x="675" y="0"/>
                  </a:cubicBezTo>
                  <a:lnTo>
                    <a:pt x="302" y="0"/>
                  </a:lnTo>
                  <a:cubicBezTo>
                    <a:pt x="295" y="0"/>
                    <a:pt x="290" y="6"/>
                    <a:pt x="290" y="13"/>
                  </a:cubicBezTo>
                  <a:lnTo>
                    <a:pt x="290" y="94"/>
                  </a:lnTo>
                  <a:lnTo>
                    <a:pt x="120" y="94"/>
                  </a:lnTo>
                  <a:cubicBezTo>
                    <a:pt x="90" y="94"/>
                    <a:pt x="65" y="119"/>
                    <a:pt x="65" y="149"/>
                  </a:cubicBezTo>
                  <a:lnTo>
                    <a:pt x="65" y="564"/>
                  </a:lnTo>
                  <a:lnTo>
                    <a:pt x="2" y="678"/>
                  </a:lnTo>
                  <a:cubicBezTo>
                    <a:pt x="2" y="679"/>
                    <a:pt x="1" y="679"/>
                    <a:pt x="1" y="679"/>
                  </a:cubicBezTo>
                  <a:cubicBezTo>
                    <a:pt x="1" y="680"/>
                    <a:pt x="1" y="680"/>
                    <a:pt x="1" y="680"/>
                  </a:cubicBezTo>
                  <a:cubicBezTo>
                    <a:pt x="0" y="681"/>
                    <a:pt x="0" y="683"/>
                    <a:pt x="0" y="684"/>
                  </a:cubicBezTo>
                  <a:lnTo>
                    <a:pt x="0" y="685"/>
                  </a:lnTo>
                  <a:lnTo>
                    <a:pt x="0" y="723"/>
                  </a:lnTo>
                  <a:cubicBezTo>
                    <a:pt x="0" y="752"/>
                    <a:pt x="23" y="774"/>
                    <a:pt x="52" y="774"/>
                  </a:cubicBezTo>
                  <a:lnTo>
                    <a:pt x="798" y="774"/>
                  </a:lnTo>
                  <a:cubicBezTo>
                    <a:pt x="826" y="774"/>
                    <a:pt x="849" y="752"/>
                    <a:pt x="849" y="723"/>
                  </a:cubicBezTo>
                  <a:lnTo>
                    <a:pt x="849" y="685"/>
                  </a:lnTo>
                  <a:lnTo>
                    <a:pt x="849" y="6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859">
              <a:extLst>
                <a:ext uri="{FF2B5EF4-FFF2-40B4-BE49-F238E27FC236}">
                  <a16:creationId xmlns:a16="http://schemas.microsoft.com/office/drawing/2014/main" id="{C755375F-703F-3A7B-651C-46FF32729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1693" y="4713909"/>
              <a:ext cx="497255" cy="497257"/>
            </a:xfrm>
            <a:custGeom>
              <a:avLst/>
              <a:gdLst/>
              <a:ahLst/>
              <a:cxnLst/>
              <a:rect l="0" t="0" r="r" b="b"/>
              <a:pathLst>
                <a:path w="306027" h="306027">
                  <a:moveTo>
                    <a:pt x="120753" y="268845"/>
                  </a:moveTo>
                  <a:lnTo>
                    <a:pt x="120753" y="296641"/>
                  </a:lnTo>
                  <a:lnTo>
                    <a:pt x="185274" y="296641"/>
                  </a:lnTo>
                  <a:lnTo>
                    <a:pt x="185274" y="268845"/>
                  </a:lnTo>
                  <a:lnTo>
                    <a:pt x="120753" y="268845"/>
                  </a:lnTo>
                  <a:close/>
                  <a:moveTo>
                    <a:pt x="4686" y="174625"/>
                  </a:moveTo>
                  <a:cubicBezTo>
                    <a:pt x="7209" y="174625"/>
                    <a:pt x="9372" y="176791"/>
                    <a:pt x="9372" y="179318"/>
                  </a:cubicBezTo>
                  <a:lnTo>
                    <a:pt x="9372" y="226969"/>
                  </a:lnTo>
                  <a:lnTo>
                    <a:pt x="169054" y="226969"/>
                  </a:lnTo>
                  <a:cubicBezTo>
                    <a:pt x="171577" y="226969"/>
                    <a:pt x="173740" y="229135"/>
                    <a:pt x="173740" y="231662"/>
                  </a:cubicBezTo>
                  <a:cubicBezTo>
                    <a:pt x="173740" y="234189"/>
                    <a:pt x="171577" y="236355"/>
                    <a:pt x="169054" y="236355"/>
                  </a:cubicBezTo>
                  <a:lnTo>
                    <a:pt x="9372" y="236355"/>
                  </a:lnTo>
                  <a:lnTo>
                    <a:pt x="9372" y="245741"/>
                  </a:lnTo>
                  <a:cubicBezTo>
                    <a:pt x="9372" y="253322"/>
                    <a:pt x="15860" y="259459"/>
                    <a:pt x="23430" y="259459"/>
                  </a:cubicBezTo>
                  <a:lnTo>
                    <a:pt x="116067" y="259459"/>
                  </a:lnTo>
                  <a:lnTo>
                    <a:pt x="190321" y="259459"/>
                  </a:lnTo>
                  <a:lnTo>
                    <a:pt x="282958" y="259459"/>
                  </a:lnTo>
                  <a:cubicBezTo>
                    <a:pt x="290527" y="259459"/>
                    <a:pt x="297015" y="253322"/>
                    <a:pt x="297015" y="245741"/>
                  </a:cubicBezTo>
                  <a:lnTo>
                    <a:pt x="297015" y="236355"/>
                  </a:lnTo>
                  <a:lnTo>
                    <a:pt x="261691" y="236355"/>
                  </a:lnTo>
                  <a:cubicBezTo>
                    <a:pt x="259167" y="236355"/>
                    <a:pt x="257005" y="234189"/>
                    <a:pt x="257005" y="231662"/>
                  </a:cubicBezTo>
                  <a:cubicBezTo>
                    <a:pt x="257005" y="229135"/>
                    <a:pt x="259167" y="226969"/>
                    <a:pt x="261691" y="226969"/>
                  </a:cubicBezTo>
                  <a:lnTo>
                    <a:pt x="297015" y="226969"/>
                  </a:lnTo>
                  <a:lnTo>
                    <a:pt x="297015" y="179318"/>
                  </a:lnTo>
                  <a:cubicBezTo>
                    <a:pt x="297015" y="176791"/>
                    <a:pt x="298818" y="174625"/>
                    <a:pt x="301341" y="174625"/>
                  </a:cubicBezTo>
                  <a:cubicBezTo>
                    <a:pt x="304224" y="174625"/>
                    <a:pt x="306027" y="176791"/>
                    <a:pt x="306027" y="179318"/>
                  </a:cubicBezTo>
                  <a:lnTo>
                    <a:pt x="306027" y="231662"/>
                  </a:lnTo>
                  <a:lnTo>
                    <a:pt x="306027" y="245741"/>
                  </a:lnTo>
                  <a:cubicBezTo>
                    <a:pt x="306027" y="258376"/>
                    <a:pt x="295573" y="268845"/>
                    <a:pt x="282958" y="268845"/>
                  </a:cubicBezTo>
                  <a:lnTo>
                    <a:pt x="195006" y="268845"/>
                  </a:lnTo>
                  <a:lnTo>
                    <a:pt x="195006" y="296641"/>
                  </a:lnTo>
                  <a:lnTo>
                    <a:pt x="226727" y="296641"/>
                  </a:lnTo>
                  <a:cubicBezTo>
                    <a:pt x="228889" y="296641"/>
                    <a:pt x="231052" y="298807"/>
                    <a:pt x="231052" y="301334"/>
                  </a:cubicBezTo>
                  <a:cubicBezTo>
                    <a:pt x="231052" y="303861"/>
                    <a:pt x="228889" y="306027"/>
                    <a:pt x="226727" y="306027"/>
                  </a:cubicBezTo>
                  <a:lnTo>
                    <a:pt x="190321" y="306027"/>
                  </a:lnTo>
                  <a:lnTo>
                    <a:pt x="116067" y="306027"/>
                  </a:lnTo>
                  <a:lnTo>
                    <a:pt x="79661" y="306027"/>
                  </a:lnTo>
                  <a:cubicBezTo>
                    <a:pt x="77138" y="306027"/>
                    <a:pt x="74975" y="303861"/>
                    <a:pt x="74975" y="301334"/>
                  </a:cubicBezTo>
                  <a:cubicBezTo>
                    <a:pt x="74975" y="298807"/>
                    <a:pt x="77138" y="296641"/>
                    <a:pt x="79661" y="296641"/>
                  </a:cubicBezTo>
                  <a:lnTo>
                    <a:pt x="111381" y="296641"/>
                  </a:lnTo>
                  <a:lnTo>
                    <a:pt x="111381" y="268845"/>
                  </a:lnTo>
                  <a:lnTo>
                    <a:pt x="23430" y="268845"/>
                  </a:lnTo>
                  <a:cubicBezTo>
                    <a:pt x="10453" y="268845"/>
                    <a:pt x="0" y="258376"/>
                    <a:pt x="0" y="245741"/>
                  </a:cubicBezTo>
                  <a:lnTo>
                    <a:pt x="0" y="231662"/>
                  </a:lnTo>
                  <a:lnTo>
                    <a:pt x="0" y="179318"/>
                  </a:lnTo>
                  <a:cubicBezTo>
                    <a:pt x="0" y="176791"/>
                    <a:pt x="2163" y="174625"/>
                    <a:pt x="4686" y="174625"/>
                  </a:cubicBezTo>
                  <a:close/>
                  <a:moveTo>
                    <a:pt x="185995" y="168939"/>
                  </a:moveTo>
                  <a:cubicBezTo>
                    <a:pt x="181670" y="175038"/>
                    <a:pt x="176263" y="180060"/>
                    <a:pt x="170495" y="184365"/>
                  </a:cubicBezTo>
                  <a:lnTo>
                    <a:pt x="209425" y="223111"/>
                  </a:lnTo>
                  <a:cubicBezTo>
                    <a:pt x="212669" y="226340"/>
                    <a:pt x="217715" y="226340"/>
                    <a:pt x="220959" y="223111"/>
                  </a:cubicBezTo>
                  <a:lnTo>
                    <a:pt x="224924" y="219165"/>
                  </a:lnTo>
                  <a:cubicBezTo>
                    <a:pt x="228168" y="215936"/>
                    <a:pt x="228168" y="210913"/>
                    <a:pt x="224924" y="207685"/>
                  </a:cubicBezTo>
                  <a:lnTo>
                    <a:pt x="185995" y="168939"/>
                  </a:lnTo>
                  <a:close/>
                  <a:moveTo>
                    <a:pt x="259888" y="104004"/>
                  </a:moveTo>
                  <a:lnTo>
                    <a:pt x="259888" y="140956"/>
                  </a:lnTo>
                  <a:lnTo>
                    <a:pt x="297015" y="140956"/>
                  </a:lnTo>
                  <a:lnTo>
                    <a:pt x="297015" y="104004"/>
                  </a:lnTo>
                  <a:lnTo>
                    <a:pt x="259888" y="104004"/>
                  </a:lnTo>
                  <a:close/>
                  <a:moveTo>
                    <a:pt x="199332" y="104004"/>
                  </a:moveTo>
                  <a:lnTo>
                    <a:pt x="200583" y="113078"/>
                  </a:lnTo>
                  <a:lnTo>
                    <a:pt x="201855" y="122300"/>
                  </a:lnTo>
                  <a:cubicBezTo>
                    <a:pt x="201855" y="128758"/>
                    <a:pt x="200774" y="134857"/>
                    <a:pt x="199332" y="140956"/>
                  </a:cubicBezTo>
                  <a:lnTo>
                    <a:pt x="250517" y="140956"/>
                  </a:lnTo>
                  <a:lnTo>
                    <a:pt x="250517" y="104004"/>
                  </a:lnTo>
                  <a:lnTo>
                    <a:pt x="250268" y="104004"/>
                  </a:lnTo>
                  <a:lnTo>
                    <a:pt x="199332" y="104004"/>
                  </a:lnTo>
                  <a:close/>
                  <a:moveTo>
                    <a:pt x="9372" y="104004"/>
                  </a:moveTo>
                  <a:lnTo>
                    <a:pt x="9372" y="140956"/>
                  </a:lnTo>
                  <a:lnTo>
                    <a:pt x="47941" y="140956"/>
                  </a:lnTo>
                  <a:cubicBezTo>
                    <a:pt x="46499" y="134857"/>
                    <a:pt x="45417" y="128758"/>
                    <a:pt x="45417" y="122300"/>
                  </a:cubicBezTo>
                  <a:cubicBezTo>
                    <a:pt x="45417" y="116201"/>
                    <a:pt x="46499" y="109744"/>
                    <a:pt x="47941" y="104004"/>
                  </a:cubicBezTo>
                  <a:lnTo>
                    <a:pt x="9372" y="104004"/>
                  </a:lnTo>
                  <a:close/>
                  <a:moveTo>
                    <a:pt x="122852" y="83904"/>
                  </a:moveTo>
                  <a:cubicBezTo>
                    <a:pt x="101412" y="83904"/>
                    <a:pt x="83903" y="101413"/>
                    <a:pt x="83903" y="122853"/>
                  </a:cubicBezTo>
                  <a:cubicBezTo>
                    <a:pt x="83903" y="144650"/>
                    <a:pt x="101412" y="161802"/>
                    <a:pt x="122852" y="161802"/>
                  </a:cubicBezTo>
                  <a:cubicBezTo>
                    <a:pt x="144293" y="161802"/>
                    <a:pt x="161802" y="144650"/>
                    <a:pt x="161802" y="122853"/>
                  </a:cubicBezTo>
                  <a:cubicBezTo>
                    <a:pt x="161802" y="101413"/>
                    <a:pt x="144293" y="83904"/>
                    <a:pt x="122852" y="83904"/>
                  </a:cubicBezTo>
                  <a:close/>
                  <a:moveTo>
                    <a:pt x="122852" y="74613"/>
                  </a:moveTo>
                  <a:cubicBezTo>
                    <a:pt x="149653" y="74613"/>
                    <a:pt x="171093" y="96410"/>
                    <a:pt x="171093" y="122853"/>
                  </a:cubicBezTo>
                  <a:cubicBezTo>
                    <a:pt x="171093" y="149653"/>
                    <a:pt x="149653" y="171093"/>
                    <a:pt x="122852" y="171093"/>
                  </a:cubicBezTo>
                  <a:cubicBezTo>
                    <a:pt x="96410" y="171093"/>
                    <a:pt x="74612" y="149653"/>
                    <a:pt x="74612" y="122853"/>
                  </a:cubicBezTo>
                  <a:cubicBezTo>
                    <a:pt x="74612" y="96410"/>
                    <a:pt x="96410" y="74613"/>
                    <a:pt x="122852" y="74613"/>
                  </a:cubicBezTo>
                  <a:close/>
                  <a:moveTo>
                    <a:pt x="123636" y="53778"/>
                  </a:moveTo>
                  <a:cubicBezTo>
                    <a:pt x="85788" y="53778"/>
                    <a:pt x="54789" y="84631"/>
                    <a:pt x="54789" y="122300"/>
                  </a:cubicBezTo>
                  <a:lnTo>
                    <a:pt x="58199" y="139082"/>
                  </a:lnTo>
                  <a:lnTo>
                    <a:pt x="60224" y="149050"/>
                  </a:lnTo>
                  <a:cubicBezTo>
                    <a:pt x="70717" y="173670"/>
                    <a:pt x="95250" y="190823"/>
                    <a:pt x="123636" y="190823"/>
                  </a:cubicBezTo>
                  <a:cubicBezTo>
                    <a:pt x="161845" y="190823"/>
                    <a:pt x="192483" y="160329"/>
                    <a:pt x="192483" y="122300"/>
                  </a:cubicBezTo>
                  <a:lnTo>
                    <a:pt x="190972" y="114833"/>
                  </a:lnTo>
                  <a:lnTo>
                    <a:pt x="187099" y="95702"/>
                  </a:lnTo>
                  <a:cubicBezTo>
                    <a:pt x="176691" y="71133"/>
                    <a:pt x="152293" y="53778"/>
                    <a:pt x="123636" y="53778"/>
                  </a:cubicBezTo>
                  <a:close/>
                  <a:moveTo>
                    <a:pt x="123636" y="44450"/>
                  </a:moveTo>
                  <a:cubicBezTo>
                    <a:pt x="156798" y="44450"/>
                    <a:pt x="185274" y="65617"/>
                    <a:pt x="196809" y="94676"/>
                  </a:cubicBezTo>
                  <a:lnTo>
                    <a:pt x="301341" y="94676"/>
                  </a:lnTo>
                  <a:cubicBezTo>
                    <a:pt x="304224" y="94676"/>
                    <a:pt x="306027" y="96829"/>
                    <a:pt x="306027" y="99340"/>
                  </a:cubicBezTo>
                  <a:lnTo>
                    <a:pt x="306027" y="145620"/>
                  </a:lnTo>
                  <a:cubicBezTo>
                    <a:pt x="306027" y="148131"/>
                    <a:pt x="304224" y="150283"/>
                    <a:pt x="301341" y="150283"/>
                  </a:cubicBezTo>
                  <a:lnTo>
                    <a:pt x="196809" y="150283"/>
                  </a:lnTo>
                  <a:cubicBezTo>
                    <a:pt x="195367" y="153871"/>
                    <a:pt x="193204" y="157817"/>
                    <a:pt x="191402" y="161405"/>
                  </a:cubicBezTo>
                  <a:lnTo>
                    <a:pt x="231412" y="201227"/>
                  </a:lnTo>
                  <a:cubicBezTo>
                    <a:pt x="238261" y="208043"/>
                    <a:pt x="238261" y="219165"/>
                    <a:pt x="231412" y="225981"/>
                  </a:cubicBezTo>
                  <a:lnTo>
                    <a:pt x="227808" y="229569"/>
                  </a:lnTo>
                  <a:cubicBezTo>
                    <a:pt x="224203" y="233156"/>
                    <a:pt x="219878" y="234591"/>
                    <a:pt x="215192" y="234591"/>
                  </a:cubicBezTo>
                  <a:cubicBezTo>
                    <a:pt x="210866" y="234591"/>
                    <a:pt x="206181" y="233156"/>
                    <a:pt x="202936" y="229569"/>
                  </a:cubicBezTo>
                  <a:lnTo>
                    <a:pt x="162926" y="189747"/>
                  </a:lnTo>
                  <a:cubicBezTo>
                    <a:pt x="151031" y="196204"/>
                    <a:pt x="138055" y="200151"/>
                    <a:pt x="123636" y="200151"/>
                  </a:cubicBezTo>
                  <a:cubicBezTo>
                    <a:pt x="90474" y="200151"/>
                    <a:pt x="61998" y="179343"/>
                    <a:pt x="50824" y="150283"/>
                  </a:cubicBezTo>
                  <a:lnTo>
                    <a:pt x="4686" y="150283"/>
                  </a:lnTo>
                  <a:cubicBezTo>
                    <a:pt x="2163" y="150283"/>
                    <a:pt x="0" y="148131"/>
                    <a:pt x="0" y="145620"/>
                  </a:cubicBezTo>
                  <a:lnTo>
                    <a:pt x="0" y="99340"/>
                  </a:lnTo>
                  <a:cubicBezTo>
                    <a:pt x="0" y="96829"/>
                    <a:pt x="2163" y="94676"/>
                    <a:pt x="4686" y="94676"/>
                  </a:cubicBezTo>
                  <a:lnTo>
                    <a:pt x="50824" y="94676"/>
                  </a:lnTo>
                  <a:cubicBezTo>
                    <a:pt x="61998" y="65617"/>
                    <a:pt x="90474" y="44450"/>
                    <a:pt x="123636" y="44450"/>
                  </a:cubicBezTo>
                  <a:close/>
                  <a:moveTo>
                    <a:pt x="23430" y="0"/>
                  </a:moveTo>
                  <a:lnTo>
                    <a:pt x="282958" y="0"/>
                  </a:lnTo>
                  <a:cubicBezTo>
                    <a:pt x="295573" y="0"/>
                    <a:pt x="306027" y="10484"/>
                    <a:pt x="306027" y="23498"/>
                  </a:cubicBezTo>
                  <a:lnTo>
                    <a:pt x="306027" y="68325"/>
                  </a:lnTo>
                  <a:cubicBezTo>
                    <a:pt x="306027" y="70856"/>
                    <a:pt x="304224" y="72664"/>
                    <a:pt x="301341" y="72664"/>
                  </a:cubicBezTo>
                  <a:cubicBezTo>
                    <a:pt x="298818" y="72664"/>
                    <a:pt x="297015" y="70856"/>
                    <a:pt x="297015" y="68325"/>
                  </a:cubicBezTo>
                  <a:lnTo>
                    <a:pt x="297015" y="23498"/>
                  </a:lnTo>
                  <a:cubicBezTo>
                    <a:pt x="297015" y="15545"/>
                    <a:pt x="290527" y="9399"/>
                    <a:pt x="282958" y="9399"/>
                  </a:cubicBezTo>
                  <a:lnTo>
                    <a:pt x="23430" y="9399"/>
                  </a:lnTo>
                  <a:cubicBezTo>
                    <a:pt x="15860" y="9399"/>
                    <a:pt x="9372" y="15545"/>
                    <a:pt x="9372" y="23498"/>
                  </a:cubicBezTo>
                  <a:lnTo>
                    <a:pt x="9372" y="68325"/>
                  </a:lnTo>
                  <a:cubicBezTo>
                    <a:pt x="9372" y="70856"/>
                    <a:pt x="7209" y="72664"/>
                    <a:pt x="4686" y="72664"/>
                  </a:cubicBezTo>
                  <a:cubicBezTo>
                    <a:pt x="2163" y="72664"/>
                    <a:pt x="0" y="70856"/>
                    <a:pt x="0" y="68325"/>
                  </a:cubicBezTo>
                  <a:lnTo>
                    <a:pt x="0" y="23498"/>
                  </a:lnTo>
                  <a:cubicBezTo>
                    <a:pt x="0" y="10484"/>
                    <a:pt x="10453" y="0"/>
                    <a:pt x="234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1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efa4170-0d19-0005-0004-bc88714345d2}" enabled="1" method="Standard" siteId="{fd2550a8-84b7-42d4-9ec6-c1aef2c751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1740</Words>
  <Application>Microsoft Office PowerPoint</Application>
  <PresentationFormat>Widescreen</PresentationFormat>
  <Paragraphs>275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Candara</vt:lpstr>
      <vt:lpstr>Aptos Display</vt:lpstr>
      <vt:lpstr>Arial Rounded MT Light</vt:lpstr>
      <vt:lpstr>Segoe UI</vt:lpstr>
      <vt:lpstr>Aptos</vt:lpstr>
      <vt:lpstr>Poppins</vt:lpstr>
      <vt:lpstr>Lato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Hamady Diop, PhD</dc:creator>
  <cp:lastModifiedBy>Mukulia Kennedy Ayason</cp:lastModifiedBy>
  <cp:revision>60</cp:revision>
  <dcterms:created xsi:type="dcterms:W3CDTF">2024-11-19T19:05:24Z</dcterms:created>
  <dcterms:modified xsi:type="dcterms:W3CDTF">2025-04-15T06:38:16Z</dcterms:modified>
</cp:coreProperties>
</file>